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80" r:id="rId27"/>
    <p:sldId id="278" r:id="rId28"/>
    <p:sldId id="279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23" r:id="rId72"/>
    <p:sldId id="324" r:id="rId73"/>
    <p:sldId id="325" r:id="rId74"/>
    <p:sldId id="326" r:id="rId75"/>
    <p:sldId id="327" r:id="rId76"/>
    <p:sldId id="328" r:id="rId77"/>
    <p:sldId id="329" r:id="rId78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531D"/>
    <a:srgbClr val="1D242C"/>
    <a:srgbClr val="D0D2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61"/>
    <p:restoredTop sz="94694"/>
  </p:normalViewPr>
  <p:slideViewPr>
    <p:cSldViewPr snapToGrid="0" snapToObjects="1">
      <p:cViewPr varScale="1">
        <p:scale>
          <a:sx n="134" d="100"/>
          <a:sy n="134" d="100"/>
        </p:scale>
        <p:origin x="93" y="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82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 descr="Afbeelding met object, klok, tekening&#10;&#10;Automatisch gegenereerde beschrijving">
            <a:extLst>
              <a:ext uri="{FF2B5EF4-FFF2-40B4-BE49-F238E27FC236}">
                <a16:creationId xmlns:a16="http://schemas.microsoft.com/office/drawing/2014/main" id="{6F8899FA-9232-504E-AE85-341175AFBE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61061" y="5056636"/>
            <a:ext cx="4310827" cy="98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85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de met Opsomming /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55340" y="873695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IT IS ABOUT PEOPLE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B33D4ED-B4C2-4E4A-BBA0-3A4A0F574D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55340" y="1799773"/>
            <a:ext cx="3932237" cy="3827303"/>
          </a:xfrm>
          <a:prstGeom prst="rect">
            <a:avLst/>
          </a:prstGeom>
        </p:spPr>
        <p:txBody>
          <a:bodyPr/>
          <a:lstStyle>
            <a:lvl1pPr marL="342891" marR="0" indent="-342891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531D"/>
              </a:buClr>
              <a:buSzTx/>
              <a:buFont typeface="+mj-lt"/>
              <a:buAutoNum type="arabicPeriod"/>
              <a:tabLst/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sz="1400">
                <a:solidFill>
                  <a:srgbClr val="1D242C"/>
                </a:solidFill>
              </a:rPr>
              <a:t>Klikken om de tekststijl van het model te bewerken</a:t>
            </a:r>
          </a:p>
          <a:p>
            <a:pPr lvl="1"/>
            <a:r>
              <a:rPr lang="nl-NL" sz="1400">
                <a:solidFill>
                  <a:srgbClr val="1D242C"/>
                </a:solidFill>
              </a:rPr>
              <a:t>Tweede niveau</a:t>
            </a:r>
          </a:p>
          <a:p>
            <a:pPr lvl="2"/>
            <a:r>
              <a:rPr lang="nl-NL" sz="1400">
                <a:solidFill>
                  <a:srgbClr val="1D242C"/>
                </a:solidFill>
              </a:rPr>
              <a:t>Derde niveau</a:t>
            </a:r>
          </a:p>
          <a:p>
            <a:pPr lvl="3"/>
            <a:r>
              <a:rPr lang="nl-NL" sz="1400">
                <a:solidFill>
                  <a:srgbClr val="1D242C"/>
                </a:solidFill>
              </a:rPr>
              <a:t>Vierde niveau</a:t>
            </a:r>
          </a:p>
          <a:p>
            <a:pPr lvl="4"/>
            <a:r>
              <a:rPr lang="nl-NL" sz="1400">
                <a:solidFill>
                  <a:srgbClr val="1D242C"/>
                </a:solidFill>
              </a:rPr>
              <a:t>Vijfde niveau</a:t>
            </a:r>
            <a:endParaRPr lang="nl-BE" sz="1400" dirty="0">
              <a:solidFill>
                <a:srgbClr val="1D242C"/>
              </a:solidFill>
            </a:endParaRPr>
          </a:p>
        </p:txBody>
      </p:sp>
      <p:pic>
        <p:nvPicPr>
          <p:cNvPr id="8" name="Afbeelding 7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A73D4229-D556-E944-ADDF-7EEDF574408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312" y="6185848"/>
            <a:ext cx="1169545" cy="26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91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Slide met Opsomming / Agenda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55340" y="873695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IT IS ABOUT PEOPLE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B33D4ED-B4C2-4E4A-BBA0-3A4A0F574D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55340" y="1799773"/>
            <a:ext cx="3932237" cy="3827303"/>
          </a:xfrm>
          <a:prstGeom prst="rect">
            <a:avLst/>
          </a:prstGeom>
        </p:spPr>
        <p:txBody>
          <a:bodyPr/>
          <a:lstStyle>
            <a:lvl1pPr marL="342891" marR="0" indent="-342891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531D"/>
              </a:buClr>
              <a:buSzTx/>
              <a:buFont typeface="+mj-lt"/>
              <a:buAutoNum type="arabicPeriod"/>
              <a:tabLst/>
              <a:defRPr sz="18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sz="1400">
                <a:solidFill>
                  <a:srgbClr val="1D242C"/>
                </a:solidFill>
              </a:rPr>
              <a:t>Klikken om de tekststijl van het model te bewerken</a:t>
            </a:r>
          </a:p>
          <a:p>
            <a:pPr lvl="1"/>
            <a:r>
              <a:rPr lang="nl-NL" sz="1400">
                <a:solidFill>
                  <a:srgbClr val="1D242C"/>
                </a:solidFill>
              </a:rPr>
              <a:t>Tweede niveau</a:t>
            </a:r>
          </a:p>
          <a:p>
            <a:pPr lvl="2"/>
            <a:r>
              <a:rPr lang="nl-NL" sz="1400">
                <a:solidFill>
                  <a:srgbClr val="1D242C"/>
                </a:solidFill>
              </a:rPr>
              <a:t>Derde niveau</a:t>
            </a:r>
          </a:p>
          <a:p>
            <a:pPr lvl="3"/>
            <a:r>
              <a:rPr lang="nl-NL" sz="1400">
                <a:solidFill>
                  <a:srgbClr val="1D242C"/>
                </a:solidFill>
              </a:rPr>
              <a:t>Vierde niveau</a:t>
            </a:r>
          </a:p>
          <a:p>
            <a:pPr lvl="4"/>
            <a:r>
              <a:rPr lang="nl-NL" sz="1400">
                <a:solidFill>
                  <a:srgbClr val="1D242C"/>
                </a:solidFill>
              </a:rPr>
              <a:t>Vijfde niveau</a:t>
            </a:r>
            <a:endParaRPr lang="nl-BE" sz="1400" dirty="0">
              <a:solidFill>
                <a:srgbClr val="1D242C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D28C7C60-6128-B844-BCF9-B3C843F2F6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312" y="6191968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6752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95552"/>
            <a:ext cx="10515600" cy="1666903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Driven</a:t>
            </a:r>
            <a:br>
              <a:rPr lang="nl-NL" dirty="0"/>
            </a:b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innovation</a:t>
            </a:r>
            <a:br>
              <a:rPr lang="nl-NL" dirty="0"/>
            </a:br>
            <a:r>
              <a:rPr lang="nl-NL" dirty="0"/>
              <a:t>&amp; </a:t>
            </a:r>
            <a:r>
              <a:rPr lang="nl-NL" dirty="0" err="1"/>
              <a:t>people</a:t>
            </a:r>
            <a:r>
              <a:rPr lang="nl-NL" dirty="0"/>
              <a:t>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542894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95552"/>
            <a:ext cx="10515600" cy="1666903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Driven</a:t>
            </a:r>
            <a:br>
              <a:rPr lang="nl-NL" dirty="0"/>
            </a:b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innovation</a:t>
            </a:r>
            <a:br>
              <a:rPr lang="nl-NL" dirty="0"/>
            </a:br>
            <a:r>
              <a:rPr lang="nl-NL" dirty="0"/>
              <a:t>&amp; </a:t>
            </a:r>
            <a:r>
              <a:rPr lang="nl-NL" dirty="0" err="1"/>
              <a:t>people</a:t>
            </a:r>
            <a:r>
              <a:rPr lang="nl-NL" dirty="0"/>
              <a:t>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7137779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ortgangs Dia">
    <p:bg>
      <p:bgPr>
        <a:solidFill>
          <a:srgbClr val="E953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978941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chemeClr val="bg1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PROGRESS</a:t>
            </a:r>
            <a:endParaRPr lang="nl-BE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4AB8040-A0CD-254B-8AB4-0CDA5B45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21115" y="462624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N°1</a:t>
            </a:r>
            <a:endParaRPr lang="nl-BE" sz="1800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4B43A9B-3EF4-D14E-89FE-B2D09F98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24400" y="4626241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N°2</a:t>
            </a:r>
            <a:endParaRPr lang="nl-BE" sz="1800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5BBF2A-A38A-3C4C-B17D-2440AA41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53193" y="4637993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N°3</a:t>
            </a:r>
            <a:endParaRPr lang="nl-BE" sz="1800" dirty="0"/>
          </a:p>
        </p:txBody>
      </p:sp>
      <p:sp>
        <p:nvSpPr>
          <p:cNvPr id="11" name="Punthaak 10">
            <a:extLst>
              <a:ext uri="{FF2B5EF4-FFF2-40B4-BE49-F238E27FC236}">
                <a16:creationId xmlns:a16="http://schemas.microsoft.com/office/drawing/2014/main" id="{3E84F130-2D4A-4144-9898-80AAAEA9D829}"/>
              </a:ext>
            </a:extLst>
          </p:cNvPr>
          <p:cNvSpPr/>
          <p:nvPr userDrawn="1"/>
        </p:nvSpPr>
        <p:spPr>
          <a:xfrm>
            <a:off x="4303927" y="3146122"/>
            <a:ext cx="152400" cy="224117"/>
          </a:xfrm>
          <a:prstGeom prst="chevr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>
              <a:solidFill>
                <a:schemeClr val="tx1"/>
              </a:solidFill>
            </a:endParaRPr>
          </a:p>
        </p:txBody>
      </p:sp>
      <p:sp>
        <p:nvSpPr>
          <p:cNvPr id="12" name="Punthaak 11">
            <a:extLst>
              <a:ext uri="{FF2B5EF4-FFF2-40B4-BE49-F238E27FC236}">
                <a16:creationId xmlns:a16="http://schemas.microsoft.com/office/drawing/2014/main" id="{3840626B-A3EA-4B4B-80B3-92A78565D92D}"/>
              </a:ext>
            </a:extLst>
          </p:cNvPr>
          <p:cNvSpPr/>
          <p:nvPr userDrawn="1"/>
        </p:nvSpPr>
        <p:spPr>
          <a:xfrm>
            <a:off x="7801919" y="3152300"/>
            <a:ext cx="152400" cy="224117"/>
          </a:xfrm>
          <a:prstGeom prst="chevr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>
              <a:solidFill>
                <a:schemeClr val="tx1"/>
              </a:solidFill>
            </a:endParaRPr>
          </a:p>
        </p:txBody>
      </p:sp>
      <p:sp>
        <p:nvSpPr>
          <p:cNvPr id="13" name="Tijdelijke aanduiding voor afbeelding 2">
            <a:extLst>
              <a:ext uri="{FF2B5EF4-FFF2-40B4-BE49-F238E27FC236}">
                <a16:creationId xmlns:a16="http://schemas.microsoft.com/office/drawing/2014/main" id="{A894696A-3A04-364B-A368-6A4F5FE37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37401" y="2155759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4" name="Tijdelijke aanduiding voor afbeelding 2">
            <a:extLst>
              <a:ext uri="{FF2B5EF4-FFF2-40B4-BE49-F238E27FC236}">
                <a16:creationId xmlns:a16="http://schemas.microsoft.com/office/drawing/2014/main" id="{407CFC24-F76C-EF46-8729-E340294BB1F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0688" y="2155759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65A2D1DB-433B-F346-B8EF-4B3EE6548773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43973" y="2155761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18057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ortgangs 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978941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PROGRESS</a:t>
            </a:r>
            <a:endParaRPr lang="nl-BE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4AB8040-A0CD-254B-8AB4-0CDA5B45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21115" y="462624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N°1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4B43A9B-3EF4-D14E-89FE-B2D09F98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24400" y="4626241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N°2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5BBF2A-A38A-3C4C-B17D-2440AA41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53193" y="4637993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N°3</a:t>
            </a:r>
          </a:p>
        </p:txBody>
      </p:sp>
      <p:sp>
        <p:nvSpPr>
          <p:cNvPr id="11" name="Punthaak 10">
            <a:extLst>
              <a:ext uri="{FF2B5EF4-FFF2-40B4-BE49-F238E27FC236}">
                <a16:creationId xmlns:a16="http://schemas.microsoft.com/office/drawing/2014/main" id="{3E84F130-2D4A-4144-9898-80AAAEA9D829}"/>
              </a:ext>
            </a:extLst>
          </p:cNvPr>
          <p:cNvSpPr/>
          <p:nvPr userDrawn="1"/>
        </p:nvSpPr>
        <p:spPr>
          <a:xfrm>
            <a:off x="4303927" y="3146122"/>
            <a:ext cx="152400" cy="224117"/>
          </a:xfrm>
          <a:prstGeom prst="chevron">
            <a:avLst/>
          </a:prstGeom>
          <a:solidFill>
            <a:srgbClr val="E953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>
              <a:solidFill>
                <a:schemeClr val="tx1"/>
              </a:solidFill>
            </a:endParaRPr>
          </a:p>
        </p:txBody>
      </p:sp>
      <p:sp>
        <p:nvSpPr>
          <p:cNvPr id="12" name="Punthaak 11">
            <a:extLst>
              <a:ext uri="{FF2B5EF4-FFF2-40B4-BE49-F238E27FC236}">
                <a16:creationId xmlns:a16="http://schemas.microsoft.com/office/drawing/2014/main" id="{3840626B-A3EA-4B4B-80B3-92A78565D92D}"/>
              </a:ext>
            </a:extLst>
          </p:cNvPr>
          <p:cNvSpPr/>
          <p:nvPr userDrawn="1"/>
        </p:nvSpPr>
        <p:spPr>
          <a:xfrm>
            <a:off x="7801919" y="3152300"/>
            <a:ext cx="152400" cy="224117"/>
          </a:xfrm>
          <a:prstGeom prst="chevron">
            <a:avLst/>
          </a:prstGeom>
          <a:solidFill>
            <a:srgbClr val="E953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>
              <a:solidFill>
                <a:schemeClr val="tx1"/>
              </a:solidFill>
            </a:endParaRPr>
          </a:p>
        </p:txBody>
      </p:sp>
      <p:sp>
        <p:nvSpPr>
          <p:cNvPr id="13" name="Tijdelijke aanduiding voor afbeelding 2">
            <a:extLst>
              <a:ext uri="{FF2B5EF4-FFF2-40B4-BE49-F238E27FC236}">
                <a16:creationId xmlns:a16="http://schemas.microsoft.com/office/drawing/2014/main" id="{A894696A-3A04-364B-A368-6A4F5FE37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37401" y="2155759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4" name="Tijdelijke aanduiding voor afbeelding 2">
            <a:extLst>
              <a:ext uri="{FF2B5EF4-FFF2-40B4-BE49-F238E27FC236}">
                <a16:creationId xmlns:a16="http://schemas.microsoft.com/office/drawing/2014/main" id="{407CFC24-F76C-EF46-8729-E340294BB1F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0688" y="2155759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65A2D1DB-433B-F346-B8EF-4B3EE6548773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43973" y="2155761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102641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5988" y="901124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PROJECT N°2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pic>
        <p:nvPicPr>
          <p:cNvPr id="12" name="Afbeelding 11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7F69259E-FB98-6045-9459-FFABD499B7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4004"/>
            <a:ext cx="1169545" cy="266111"/>
          </a:xfrm>
          <a:prstGeom prst="rect">
            <a:avLst/>
          </a:prstGeom>
        </p:spPr>
      </p:pic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58DED2F7-89CF-1941-A23B-2298AE14488B}"/>
              </a:ext>
            </a:extLst>
          </p:cNvPr>
          <p:cNvSpPr>
            <a:spLocks noGrp="1"/>
          </p:cNvSpPr>
          <p:nvPr>
            <p:ph type="body" sz="half" idx="10" hasCustomPrompt="1"/>
          </p:nvPr>
        </p:nvSpPr>
        <p:spPr>
          <a:xfrm>
            <a:off x="985987" y="1799774"/>
            <a:ext cx="3932237" cy="3258452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dirty="0"/>
              <a:t>Titel 1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lvl="0"/>
            <a:r>
              <a:rPr lang="nl-NL" dirty="0"/>
              <a:t>Titel 2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</a:t>
            </a:r>
            <a:r>
              <a:rPr lang="nl-NL" dirty="0" err="1"/>
              <a:t>texst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950208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oject Voorstelling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5988" y="901124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PROJECT N°2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58DED2F7-89CF-1941-A23B-2298AE14488B}"/>
              </a:ext>
            </a:extLst>
          </p:cNvPr>
          <p:cNvSpPr>
            <a:spLocks noGrp="1"/>
          </p:cNvSpPr>
          <p:nvPr>
            <p:ph type="body" sz="half" idx="10" hasCustomPrompt="1"/>
          </p:nvPr>
        </p:nvSpPr>
        <p:spPr>
          <a:xfrm>
            <a:off x="985987" y="1799774"/>
            <a:ext cx="3932237" cy="3258452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dirty="0"/>
              <a:t>Titel 1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lvl="0"/>
            <a:r>
              <a:rPr lang="nl-NL" dirty="0"/>
              <a:t>Titel 2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</a:t>
            </a:r>
            <a:r>
              <a:rPr lang="nl-NL" dirty="0" err="1"/>
              <a:t>texst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nl-NL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24CACAA6-DFC5-8F45-9C90-B7CD28A9231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5425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edige Tek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5215" y="692061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TITEL - TEKST</a:t>
            </a:r>
            <a:endParaRPr lang="nl-BE" dirty="0"/>
          </a:p>
        </p:txBody>
      </p:sp>
      <p:pic>
        <p:nvPicPr>
          <p:cNvPr id="12" name="Afbeelding 11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7F69259E-FB98-6045-9459-FFABD499B7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4004"/>
            <a:ext cx="1169545" cy="266111"/>
          </a:xfrm>
          <a:prstGeom prst="rect">
            <a:avLst/>
          </a:prstGeom>
        </p:spPr>
      </p:pic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58DED2F7-89CF-1941-A23B-2298AE14488B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825214" y="1590711"/>
            <a:ext cx="10499278" cy="3925834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2020612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ledige Tekst Slide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5215" y="692061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TITEL - TEKST</a:t>
            </a:r>
            <a:endParaRPr lang="nl-BE" dirty="0"/>
          </a:p>
        </p:txBody>
      </p:sp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58DED2F7-89CF-1941-A23B-2298AE14488B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825214" y="1590711"/>
            <a:ext cx="10499278" cy="3925834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/>
              <a:t>Klikken om de tekststijl van het model te bewerken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5624ED78-AEF9-EF4F-BBFB-E912694962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226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7CBBDB-29C7-1748-B094-75D95C45EA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29413"/>
            <a:ext cx="10515600" cy="819451"/>
          </a:xfrm>
          <a:prstGeom prst="rect">
            <a:avLst/>
          </a:prstGeom>
        </p:spPr>
        <p:txBody>
          <a:bodyPr anchor="b"/>
          <a:lstStyle>
            <a:lvl1pPr marL="0" marR="0" indent="0" algn="ctr" defTabSz="342891" rtl="0" eaLnBrk="1" fontAlgn="auto" latinLnBrk="0" hangingPunct="1">
              <a:spcBef>
                <a:spcPts val="751"/>
              </a:spcBef>
              <a:spcAft>
                <a:spcPts val="0"/>
              </a:spcAft>
              <a:buClr>
                <a:srgbClr val="E05830"/>
              </a:buClr>
              <a:buSzPct val="80000"/>
              <a:buFont typeface="Arial" charset="0"/>
              <a:buNone/>
              <a:tabLst/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pPr marL="0" marR="0" lvl="0" indent="0" algn="ctr" defTabSz="342891" rtl="0" eaLnBrk="1" fontAlgn="auto" latinLnBrk="0" hangingPunct="1">
              <a:spcBef>
                <a:spcPts val="751"/>
              </a:spcBef>
              <a:spcAft>
                <a:spcPts val="0"/>
              </a:spcAft>
              <a:buClr>
                <a:srgbClr val="E05830"/>
              </a:buClr>
              <a:buSzPct val="80000"/>
              <a:buFont typeface="Arial" charset="0"/>
              <a:buNone/>
              <a:tabLst/>
              <a:defRPr/>
            </a:pP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rgbClr val="1D242C"/>
                </a:solidFill>
                <a:effectLst/>
                <a:uLnTx/>
                <a:uFillTx/>
                <a:latin typeface="Objektiv Mk1 Light" panose="020B0402020204020203" pitchFamily="34" charset="77"/>
                <a:cs typeface="Objektiv Mk1 Light" panose="020B0402020204020203" pitchFamily="34" charset="77"/>
              </a:rPr>
              <a:t>“Here you can put a quote or a saying that fits with the brand </a:t>
            </a:r>
            <a:b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rgbClr val="1D242C"/>
                </a:solidFill>
                <a:effectLst/>
                <a:uLnTx/>
                <a:uFillTx/>
                <a:latin typeface="Objektiv Mk1 Light" panose="020B0402020204020203" pitchFamily="34" charset="77"/>
                <a:cs typeface="Objektiv Mk1 Light" panose="020B0402020204020203" pitchFamily="34" charset="77"/>
              </a:rPr>
            </a:b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rgbClr val="1D242C"/>
                </a:solidFill>
                <a:effectLst/>
                <a:uLnTx/>
                <a:uFillTx/>
                <a:latin typeface="Objektiv Mk1 Light" panose="020B0402020204020203" pitchFamily="34" charset="77"/>
                <a:cs typeface="Objektiv Mk1 Light" panose="020B0402020204020203" pitchFamily="34" charset="77"/>
              </a:rPr>
              <a:t>values, try to keep it short. </a:t>
            </a:r>
            <a:r>
              <a:rPr lang="en-US" spc="100" dirty="0">
                <a:solidFill>
                  <a:srgbClr val="1D242C"/>
                </a:solidFill>
              </a:rPr>
              <a:t>Around the length of this text.</a:t>
            </a:r>
            <a:br>
              <a:rPr lang="en-US" spc="100" dirty="0">
                <a:solidFill>
                  <a:srgbClr val="1D242C"/>
                </a:solidFill>
              </a:rPr>
            </a:b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rgbClr val="1D242C"/>
                </a:solidFill>
                <a:effectLst/>
                <a:uLnTx/>
                <a:uFillTx/>
                <a:latin typeface="Objektiv Mk1 Light" panose="020B0402020204020203" pitchFamily="34" charset="77"/>
                <a:cs typeface="Objektiv Mk1 Light" panose="020B0402020204020203" pitchFamily="34" charset="77"/>
              </a:rPr>
              <a:t>Just an example.”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D270455-945F-844C-AE30-F17FA56ABE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197" y="4302718"/>
            <a:ext cx="10515600" cy="1926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 spc="151" baseline="0">
                <a:solidFill>
                  <a:srgbClr val="1D242C"/>
                </a:solidFill>
                <a:latin typeface="Objektiv Mk1 Medium" panose="020B0502020204020203" pitchFamily="34" charset="0"/>
                <a:cs typeface="Objektiv Mk1 Medium" panose="020B05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Johan Janssens</a:t>
            </a:r>
          </a:p>
        </p:txBody>
      </p:sp>
      <p:cxnSp>
        <p:nvCxnSpPr>
          <p:cNvPr id="7" name="Rechte verbindingslijn 6">
            <a:extLst>
              <a:ext uri="{FF2B5EF4-FFF2-40B4-BE49-F238E27FC236}">
                <a16:creationId xmlns:a16="http://schemas.microsoft.com/office/drawing/2014/main" id="{2C575887-74A2-4B41-BF1F-75C803DC4AC0}"/>
              </a:ext>
            </a:extLst>
          </p:cNvPr>
          <p:cNvCxnSpPr>
            <a:cxnSpLocks/>
          </p:cNvCxnSpPr>
          <p:nvPr userDrawn="1"/>
        </p:nvCxnSpPr>
        <p:spPr>
          <a:xfrm>
            <a:off x="6024029" y="3881967"/>
            <a:ext cx="143939" cy="0"/>
          </a:xfrm>
          <a:prstGeom prst="line">
            <a:avLst/>
          </a:prstGeom>
          <a:ln w="19050">
            <a:solidFill>
              <a:srgbClr val="E9531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01626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2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176316"/>
            <a:ext cx="10515600" cy="505368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Bright</a:t>
            </a:r>
            <a:r>
              <a:rPr lang="nl-NL" dirty="0"/>
              <a:t> IT </a:t>
            </a:r>
            <a:r>
              <a:rPr lang="nl-NL" dirty="0" err="1"/>
              <a:t>solutions</a:t>
            </a:r>
            <a:r>
              <a:rPr lang="nl-NL" dirty="0"/>
              <a:t>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5559343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176316"/>
            <a:ext cx="10515600" cy="505368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Bright</a:t>
            </a:r>
            <a:r>
              <a:rPr lang="nl-NL" dirty="0"/>
              <a:t> IT </a:t>
            </a:r>
            <a:r>
              <a:rPr lang="nl-NL" dirty="0" err="1"/>
              <a:t>solutions</a:t>
            </a:r>
            <a:r>
              <a:rPr lang="nl-NL" dirty="0"/>
              <a:t>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49751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43B319-B76E-A942-BA2D-02B5CA7BCA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2058" y="977717"/>
            <a:ext cx="4624236" cy="308919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TITEL N°1</a:t>
            </a:r>
            <a:endParaRPr lang="nl-BE" dirty="0"/>
          </a:p>
        </p:txBody>
      </p:sp>
      <p:sp>
        <p:nvSpPr>
          <p:cNvPr id="13" name="Tijdelijke aanduiding voor tekst 2">
            <a:extLst>
              <a:ext uri="{FF2B5EF4-FFF2-40B4-BE49-F238E27FC236}">
                <a16:creationId xmlns:a16="http://schemas.microsoft.com/office/drawing/2014/main" id="{A2775F2E-3F7D-5A48-9882-599ECB48591B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314355" y="981130"/>
            <a:ext cx="4624236" cy="308920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nl-NL" dirty="0"/>
              <a:t>TITEL N°2</a:t>
            </a:r>
          </a:p>
        </p:txBody>
      </p:sp>
      <p:pic>
        <p:nvPicPr>
          <p:cNvPr id="11" name="Afbeelding 10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741BBD40-8357-0F43-9270-3EC05464AB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4004"/>
            <a:ext cx="1169545" cy="266111"/>
          </a:xfrm>
          <a:prstGeom prst="rect">
            <a:avLst/>
          </a:prstGeom>
        </p:spPr>
      </p:pic>
      <p:sp>
        <p:nvSpPr>
          <p:cNvPr id="8" name="Tijdelijke aanduiding voor datum 2">
            <a:extLst>
              <a:ext uri="{FF2B5EF4-FFF2-40B4-BE49-F238E27FC236}">
                <a16:creationId xmlns:a16="http://schemas.microsoft.com/office/drawing/2014/main" id="{D551F0C0-5897-034C-A012-A127DA51433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252058" y="1752801"/>
            <a:ext cx="4624235" cy="3643164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</a:lstStyle>
          <a:p>
            <a:r>
              <a:rPr lang="nl-BE" dirty="0">
                <a:latin typeface="Objektiv Mk1 Thin" panose="020B0302020204020203" pitchFamily="34" charset="77"/>
                <a:cs typeface="Objektiv Mk1 Thin" panose="020B0302020204020203" pitchFamily="34" charset="77"/>
              </a:rPr>
              <a:t>Klik hier om tekst toe te voegen</a:t>
            </a:r>
          </a:p>
        </p:txBody>
      </p:sp>
      <p:sp>
        <p:nvSpPr>
          <p:cNvPr id="17" name="Tijdelijke aanduiding voor voettekst 3">
            <a:extLst>
              <a:ext uri="{FF2B5EF4-FFF2-40B4-BE49-F238E27FC236}">
                <a16:creationId xmlns:a16="http://schemas.microsoft.com/office/drawing/2014/main" id="{7F82F331-71E2-3042-9AA3-108678B4D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14354" y="1752801"/>
            <a:ext cx="4624235" cy="3643164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</a:lstStyle>
          <a:p>
            <a:r>
              <a:rPr lang="nl-BE" dirty="0"/>
              <a:t>Klik hier om tekst toe te voegen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7467808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kst Slide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43B319-B76E-A942-BA2D-02B5CA7BCA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2058" y="977717"/>
            <a:ext cx="4624236" cy="308919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TITEL N°1</a:t>
            </a:r>
            <a:endParaRPr lang="nl-BE" dirty="0"/>
          </a:p>
        </p:txBody>
      </p:sp>
      <p:sp>
        <p:nvSpPr>
          <p:cNvPr id="13" name="Tijdelijke aanduiding voor tekst 2">
            <a:extLst>
              <a:ext uri="{FF2B5EF4-FFF2-40B4-BE49-F238E27FC236}">
                <a16:creationId xmlns:a16="http://schemas.microsoft.com/office/drawing/2014/main" id="{A2775F2E-3F7D-5A48-9882-599ECB48591B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314355" y="981130"/>
            <a:ext cx="4624236" cy="308920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nl-NL" dirty="0"/>
              <a:t>TITEL N°2</a:t>
            </a:r>
          </a:p>
        </p:txBody>
      </p:sp>
      <p:sp>
        <p:nvSpPr>
          <p:cNvPr id="8" name="Tijdelijke aanduiding voor datum 2">
            <a:extLst>
              <a:ext uri="{FF2B5EF4-FFF2-40B4-BE49-F238E27FC236}">
                <a16:creationId xmlns:a16="http://schemas.microsoft.com/office/drawing/2014/main" id="{D551F0C0-5897-034C-A012-A127DA51433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252058" y="1752801"/>
            <a:ext cx="4624235" cy="3643164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</a:lstStyle>
          <a:p>
            <a:r>
              <a:rPr lang="nl-BE" dirty="0"/>
              <a:t>Klik hier om tekst toe te voegen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17" name="Tijdelijke aanduiding voor voettekst 3">
            <a:extLst>
              <a:ext uri="{FF2B5EF4-FFF2-40B4-BE49-F238E27FC236}">
                <a16:creationId xmlns:a16="http://schemas.microsoft.com/office/drawing/2014/main" id="{7F82F331-71E2-3042-9AA3-108678B4D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14354" y="1752801"/>
            <a:ext cx="4624235" cy="3643164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</a:lstStyle>
          <a:p>
            <a:r>
              <a:rPr lang="nl-BE" dirty="0"/>
              <a:t>Klik hier om tekst toe te voegen</a:t>
            </a:r>
          </a:p>
          <a:p>
            <a:endParaRPr lang="nl-BE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3E0B479F-5854-8E4E-9E68-243F9C4DD0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0121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istics Slide">
    <p:bg>
      <p:bgPr>
        <a:solidFill>
          <a:srgbClr val="E953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978941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chemeClr val="bg1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NUMBERS</a:t>
            </a:r>
            <a:endParaRPr lang="nl-BE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4AB8040-A0CD-254B-8AB4-0CDA5B45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21115" y="4616409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95% gecertificeerd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4B43A9B-3EF4-D14E-89FE-B2D09F98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24400" y="461641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Jaar ervaring in IT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5BBF2A-A38A-3C4C-B17D-2440AA41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7685" y="4616409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Uren opleiding in 2019</a:t>
            </a:r>
          </a:p>
        </p:txBody>
      </p:sp>
      <p:sp>
        <p:nvSpPr>
          <p:cNvPr id="13" name="Tijdelijke aanduiding voor afbeelding 2">
            <a:extLst>
              <a:ext uri="{FF2B5EF4-FFF2-40B4-BE49-F238E27FC236}">
                <a16:creationId xmlns:a16="http://schemas.microsoft.com/office/drawing/2014/main" id="{A894696A-3A04-364B-A368-6A4F5FE37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37401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4" name="Tijdelijke aanduiding voor afbeelding 2">
            <a:extLst>
              <a:ext uri="{FF2B5EF4-FFF2-40B4-BE49-F238E27FC236}">
                <a16:creationId xmlns:a16="http://schemas.microsoft.com/office/drawing/2014/main" id="{407CFC24-F76C-EF46-8729-E340294BB1F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0688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65A2D1DB-433B-F346-B8EF-4B3EE6548773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43973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906192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istics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978941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NUMBERS</a:t>
            </a:r>
            <a:endParaRPr lang="nl-BE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4AB8040-A0CD-254B-8AB4-0CDA5B45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21115" y="4616409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95% gecertificeerd</a:t>
            </a:r>
            <a:endParaRPr lang="nl-BE" dirty="0">
              <a:solidFill>
                <a:srgbClr val="1D242C"/>
              </a:solidFill>
            </a:endParaRP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4B43A9B-3EF4-D14E-89FE-B2D09F98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24400" y="461641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Jaar ervaring in IT</a:t>
            </a:r>
            <a:endParaRPr lang="nl-BE" dirty="0">
              <a:solidFill>
                <a:srgbClr val="1D242C"/>
              </a:solidFill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5BBF2A-A38A-3C4C-B17D-2440AA41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7685" y="4616409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Uren opleiding in 2019</a:t>
            </a:r>
            <a:endParaRPr lang="nl-BE" dirty="0">
              <a:solidFill>
                <a:srgbClr val="1D242C"/>
              </a:solidFill>
            </a:endParaRPr>
          </a:p>
        </p:txBody>
      </p:sp>
      <p:sp>
        <p:nvSpPr>
          <p:cNvPr id="13" name="Tijdelijke aanduiding voor afbeelding 2">
            <a:extLst>
              <a:ext uri="{FF2B5EF4-FFF2-40B4-BE49-F238E27FC236}">
                <a16:creationId xmlns:a16="http://schemas.microsoft.com/office/drawing/2014/main" id="{A894696A-3A04-364B-A368-6A4F5FE37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37401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4" name="Tijdelijke aanduiding voor afbeelding 2">
            <a:extLst>
              <a:ext uri="{FF2B5EF4-FFF2-40B4-BE49-F238E27FC236}">
                <a16:creationId xmlns:a16="http://schemas.microsoft.com/office/drawing/2014/main" id="{407CFC24-F76C-EF46-8729-E340294BB1F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0688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65A2D1DB-433B-F346-B8EF-4B3EE6548773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43973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920081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55340" y="848363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IT IS ABOUT PEOPLE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C40AEA5B-F2B3-034B-B41A-BD7DDA936578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145879" y="1778097"/>
            <a:ext cx="3932237" cy="3899222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9531D"/>
              </a:buClr>
              <a:buFont typeface="Arial" panose="020B0604020202020204" pitchFamily="34" charset="0"/>
              <a:buChar char="•"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>
              <a:buClr>
                <a:srgbClr val="E9531D"/>
              </a:buClr>
              <a:buSzPct val="70000"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2pPr>
            <a:lvl3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3pPr>
            <a:lvl4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4pPr>
            <a:lvl5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pic>
        <p:nvPicPr>
          <p:cNvPr id="8" name="Afbeelding 7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23D9256A-A6AA-654B-9AD5-F5835A5222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312" y="6185848"/>
            <a:ext cx="1169545" cy="26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4049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fbeelding met bijschrift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55340" y="848363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IT IS ABOUT PEOPLE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C40AEA5B-F2B3-034B-B41A-BD7DDA936578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145879" y="1778097"/>
            <a:ext cx="3932237" cy="3899222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9531D"/>
              </a:buClr>
              <a:buFont typeface="Arial" panose="020B0604020202020204" pitchFamily="34" charset="0"/>
              <a:buChar char="•"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>
              <a:buClr>
                <a:srgbClr val="E9531D"/>
              </a:buClr>
              <a:buSzPct val="70000"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2pPr>
            <a:lvl3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3pPr>
            <a:lvl4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4pPr>
            <a:lvl5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170D469D-09F7-294F-AFD3-15D575C56F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306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2624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met F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2">
            <a:extLst>
              <a:ext uri="{FF2B5EF4-FFF2-40B4-BE49-F238E27FC236}">
                <a16:creationId xmlns:a16="http://schemas.microsoft.com/office/drawing/2014/main" id="{81185B49-11BF-2E42-8C73-0D41DAB77F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10466"/>
            <a:ext cx="1219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4308A4C3-0B87-2444-AE34-AE5F911DAA43}"/>
              </a:ext>
            </a:extLst>
          </p:cNvPr>
          <p:cNvSpPr/>
          <p:nvPr userDrawn="1"/>
        </p:nvSpPr>
        <p:spPr>
          <a:xfrm>
            <a:off x="0" y="10466"/>
            <a:ext cx="12192000" cy="6858000"/>
          </a:xfrm>
          <a:prstGeom prst="rect">
            <a:avLst/>
          </a:prstGeom>
          <a:solidFill>
            <a:srgbClr val="1D242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186782"/>
            <a:ext cx="10515600" cy="505368"/>
          </a:xfrm>
          <a:prstGeom prst="rect">
            <a:avLst/>
          </a:prstGeom>
        </p:spPr>
        <p:txBody>
          <a:bodyPr/>
          <a:lstStyle>
            <a:lvl1pPr algn="ctr">
              <a:defRPr sz="3200" b="0" i="0" spc="20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/>
              <a:t>BRIGHT IT SOLUTIONS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283472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Slide">
    <p:bg>
      <p:bgPr>
        <a:solidFill>
          <a:srgbClr val="D0D2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717684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1D242C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NUMBERS</a:t>
            </a:r>
            <a:endParaRPr lang="nl-BE" dirty="0"/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763131F0-B285-894F-AFC6-C6F38665C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368"/>
            <a:ext cx="10515600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096263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Slide 3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D270455-945F-844C-AE30-F17FA56ABE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197" y="4302718"/>
            <a:ext cx="10515600" cy="1926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 spc="151" baseline="0">
                <a:solidFill>
                  <a:schemeClr val="bg1"/>
                </a:solidFill>
                <a:latin typeface="Objektiv Mk1 Medium" panose="020B0502020204020203" pitchFamily="34" charset="0"/>
                <a:cs typeface="Objektiv Mk1 Medium" panose="020B05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Johan Janssens</a:t>
            </a:r>
          </a:p>
        </p:txBody>
      </p:sp>
      <p:cxnSp>
        <p:nvCxnSpPr>
          <p:cNvPr id="7" name="Rechte verbindingslijn 6">
            <a:extLst>
              <a:ext uri="{FF2B5EF4-FFF2-40B4-BE49-F238E27FC236}">
                <a16:creationId xmlns:a16="http://schemas.microsoft.com/office/drawing/2014/main" id="{2C575887-74A2-4B41-BF1F-75C803DC4AC0}"/>
              </a:ext>
            </a:extLst>
          </p:cNvPr>
          <p:cNvCxnSpPr>
            <a:cxnSpLocks/>
          </p:cNvCxnSpPr>
          <p:nvPr userDrawn="1"/>
        </p:nvCxnSpPr>
        <p:spPr>
          <a:xfrm>
            <a:off x="6024029" y="3881967"/>
            <a:ext cx="143939" cy="0"/>
          </a:xfrm>
          <a:prstGeom prst="line">
            <a:avLst/>
          </a:prstGeom>
          <a:ln w="19050">
            <a:solidFill>
              <a:srgbClr val="E9531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ijdelijke aanduiding voor tekst 2">
            <a:extLst>
              <a:ext uri="{FF2B5EF4-FFF2-40B4-BE49-F238E27FC236}">
                <a16:creationId xmlns:a16="http://schemas.microsoft.com/office/drawing/2014/main" id="{4778C0B3-E9A0-D34D-A0D0-8D8DCC96673D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838197" y="2535814"/>
            <a:ext cx="10515600" cy="92333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800" b="0" i="0" spc="151" baseline="0">
                <a:solidFill>
                  <a:schemeClr val="bg1"/>
                </a:solidFill>
                <a:latin typeface="Objektiv Mk1 Medium" panose="020B0502020204020203" pitchFamily="34" charset="0"/>
                <a:cs typeface="Objektiv Mk1 Medium" panose="020B05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ctr"/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bjektiv Mk1 Light" panose="020B0402020204020203" pitchFamily="34" charset="0"/>
                <a:cs typeface="Objektiv Mk1 Light" panose="020B0402020204020203" pitchFamily="34" charset="0"/>
              </a:rPr>
              <a:t>“Here you can put a quote or a saying that fits with the brand </a:t>
            </a:r>
            <a:b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bjektiv Mk1 Light" panose="020B0402020204020203" pitchFamily="34" charset="0"/>
                <a:cs typeface="Objektiv Mk1 Light" panose="020B0402020204020203" pitchFamily="34" charset="0"/>
              </a:rPr>
            </a:b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bjektiv Mk1 Light" panose="020B0402020204020203" pitchFamily="34" charset="0"/>
                <a:cs typeface="Objektiv Mk1 Light" panose="020B0402020204020203" pitchFamily="34" charset="0"/>
              </a:rPr>
              <a:t>values, try to keep it short. </a:t>
            </a:r>
            <a:r>
              <a:rPr lang="en-US" b="0" i="0" spc="100" dirty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rPr>
              <a:t>Around the length of this text.</a:t>
            </a:r>
            <a:br>
              <a:rPr lang="en-US" b="0" i="0" spc="100" dirty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rPr>
            </a:b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bjektiv Mk1 Light" panose="020B0402020204020203" pitchFamily="34" charset="0"/>
                <a:cs typeface="Objektiv Mk1 Light" panose="020B0402020204020203" pitchFamily="34" charset="0"/>
              </a:rPr>
              <a:t>Just an example.”</a:t>
            </a:r>
            <a:endParaRPr lang="nl-BE" b="0" i="0" spc="100" dirty="0">
              <a:solidFill>
                <a:schemeClr val="bg1"/>
              </a:solidFill>
              <a:latin typeface="Objektiv Mk1 Light" panose="020B0402020204020203" pitchFamily="34" charset="0"/>
              <a:cs typeface="Objektiv Mk1 Light" panose="020B040202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318526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afie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717684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NUMBERS</a:t>
            </a:r>
            <a:endParaRPr lang="nl-BE" dirty="0"/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763131F0-B285-894F-AFC6-C6F38665C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368"/>
            <a:ext cx="10515600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298148040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d Slide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kstvak 5">
            <a:extLst>
              <a:ext uri="{FF2B5EF4-FFF2-40B4-BE49-F238E27FC236}">
                <a16:creationId xmlns:a16="http://schemas.microsoft.com/office/drawing/2014/main" id="{EC997246-1A34-5345-9BA3-C7CBC31A45DB}"/>
              </a:ext>
            </a:extLst>
          </p:cNvPr>
          <p:cNvSpPr txBox="1"/>
          <p:nvPr userDrawn="1"/>
        </p:nvSpPr>
        <p:spPr>
          <a:xfrm>
            <a:off x="541868" y="6024204"/>
            <a:ext cx="163078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  <a:cs typeface="Objektiv Mk1 Light" panose="020B0402020204020203" pitchFamily="34" charset="77"/>
              </a:rPr>
              <a:t>Entrepotkaai 10A, </a:t>
            </a:r>
          </a:p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  <a:cs typeface="Objektiv Mk1 Light" panose="020B0402020204020203" pitchFamily="34" charset="77"/>
              </a:rPr>
              <a:t>2000 Antwerpen 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85958CE5-89CC-BB43-A415-871E533713E9}"/>
              </a:ext>
            </a:extLst>
          </p:cNvPr>
          <p:cNvSpPr txBox="1"/>
          <p:nvPr userDrawn="1"/>
        </p:nvSpPr>
        <p:spPr>
          <a:xfrm>
            <a:off x="2309196" y="6024203"/>
            <a:ext cx="186469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  <a:cs typeface="Objektiv Mk1 Light" panose="020B0402020204020203" pitchFamily="34" charset="77"/>
              </a:rPr>
              <a:t>Leonardo Da Vincilaan 9, </a:t>
            </a:r>
          </a:p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  <a:cs typeface="Objektiv Mk1 Light" panose="020B0402020204020203" pitchFamily="34" charset="77"/>
              </a:rPr>
              <a:t>1930 Zaventem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12B87E6F-2AFA-0B42-AA3A-DAB3C360CAFA}"/>
              </a:ext>
            </a:extLst>
          </p:cNvPr>
          <p:cNvSpPr txBox="1"/>
          <p:nvPr userDrawn="1"/>
        </p:nvSpPr>
        <p:spPr>
          <a:xfrm>
            <a:off x="7226588" y="5978036"/>
            <a:ext cx="144637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</a:rPr>
              <a:t>T +32 3 23499.58</a:t>
            </a:r>
          </a:p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</a:rPr>
              <a:t>info@axxes.com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DBD0011D-CEFE-524E-87C5-5891866E6C06}"/>
              </a:ext>
            </a:extLst>
          </p:cNvPr>
          <p:cNvSpPr/>
          <p:nvPr userDrawn="1"/>
        </p:nvSpPr>
        <p:spPr>
          <a:xfrm>
            <a:off x="9120285" y="5987351"/>
            <a:ext cx="1248433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</a:rPr>
              <a:t>www.axxes.com</a:t>
            </a:r>
          </a:p>
        </p:txBody>
      </p:sp>
      <p:cxnSp>
        <p:nvCxnSpPr>
          <p:cNvPr id="11" name="Rechte verbindingslijn 10">
            <a:extLst>
              <a:ext uri="{FF2B5EF4-FFF2-40B4-BE49-F238E27FC236}">
                <a16:creationId xmlns:a16="http://schemas.microsoft.com/office/drawing/2014/main" id="{B40EBEC6-282C-7144-9D97-266ED636233D}"/>
              </a:ext>
            </a:extLst>
          </p:cNvPr>
          <p:cNvCxnSpPr>
            <a:cxnSpLocks/>
          </p:cNvCxnSpPr>
          <p:nvPr userDrawn="1"/>
        </p:nvCxnSpPr>
        <p:spPr>
          <a:xfrm>
            <a:off x="9231010" y="6321783"/>
            <a:ext cx="13546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itel 1">
            <a:extLst>
              <a:ext uri="{FF2B5EF4-FFF2-40B4-BE49-F238E27FC236}">
                <a16:creationId xmlns:a16="http://schemas.microsoft.com/office/drawing/2014/main" id="{F02EA550-8D6E-CC4E-832F-49D3025402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176316"/>
            <a:ext cx="10515600" cy="505368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Bright</a:t>
            </a:r>
            <a:r>
              <a:rPr lang="nl-NL" dirty="0"/>
              <a:t> IT </a:t>
            </a:r>
            <a:r>
              <a:rPr lang="nl-NL" dirty="0" err="1"/>
              <a:t>solutions</a:t>
            </a:r>
            <a:r>
              <a:rPr lang="nl-NL" dirty="0"/>
              <a:t>.</a:t>
            </a:r>
            <a:endParaRPr lang="nl-BE" dirty="0"/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9E6A063D-0D17-7A48-9E58-89B95729F655}"/>
              </a:ext>
            </a:extLst>
          </p:cNvPr>
          <p:cNvSpPr txBox="1"/>
          <p:nvPr userDrawn="1"/>
        </p:nvSpPr>
        <p:spPr>
          <a:xfrm>
            <a:off x="4597515" y="6024203"/>
            <a:ext cx="218174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050" b="0" i="0" kern="1200" dirty="0">
                <a:solidFill>
                  <a:schemeClr val="bg1"/>
                </a:solidFill>
                <a:effectLst/>
                <a:latin typeface="Objektiv Mk1 Light" panose="020B0402020204020203" pitchFamily="34" charset="0"/>
                <a:ea typeface="+mn-ea"/>
                <a:cs typeface="Objektiv Mk1 Light" panose="020B0402020204020203" pitchFamily="34" charset="0"/>
              </a:rPr>
              <a:t>Ottergemsesteenweg Zuid 808</a:t>
            </a:r>
          </a:p>
          <a:p>
            <a:r>
              <a:rPr lang="nl-BE" sz="1050" b="0" i="0" kern="1200" dirty="0">
                <a:solidFill>
                  <a:schemeClr val="bg1"/>
                </a:solidFill>
                <a:effectLst/>
                <a:latin typeface="Objektiv Mk1 Light" panose="020B0402020204020203" pitchFamily="34" charset="0"/>
                <a:ea typeface="+mn-ea"/>
                <a:cs typeface="Objektiv Mk1 Light" panose="020B0402020204020203" pitchFamily="34" charset="0"/>
              </a:rPr>
              <a:t>bus 300 , 9000 Gent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3EC8A938-1CAB-664D-BC65-74B983254C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72862" y="5930840"/>
            <a:ext cx="777270" cy="415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817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Klant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CDD346B-DB1B-E14A-8E35-FAD5CCF760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254242" y="2003766"/>
            <a:ext cx="3281191" cy="28707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pic>
        <p:nvPicPr>
          <p:cNvPr id="4" name="Afbeelding 3" descr="Afbeelding met object, klok, tekening&#10;&#10;Automatisch gegenereerde beschrijving">
            <a:extLst>
              <a:ext uri="{FF2B5EF4-FFF2-40B4-BE49-F238E27FC236}">
                <a16:creationId xmlns:a16="http://schemas.microsoft.com/office/drawing/2014/main" id="{A02F3046-44A9-7543-8DFB-BAB3EACEEE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32888" y="3165530"/>
            <a:ext cx="2404872" cy="547189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F2588028-E4B0-5545-AC73-A72F8ABBF43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48559" y="2845816"/>
            <a:ext cx="894887" cy="1166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593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Kla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CDD346B-DB1B-E14A-8E35-FAD5CCF760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254242" y="2003766"/>
            <a:ext cx="3281191" cy="28707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pic>
        <p:nvPicPr>
          <p:cNvPr id="4" name="Afbeelding 3" descr="Afbeelding met object, klok, tekening&#10;&#10;Automatisch gegenereerde beschrijving">
            <a:extLst>
              <a:ext uri="{FF2B5EF4-FFF2-40B4-BE49-F238E27FC236}">
                <a16:creationId xmlns:a16="http://schemas.microsoft.com/office/drawing/2014/main" id="{A02F3046-44A9-7543-8DFB-BAB3EACEEE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32888" y="3165530"/>
            <a:ext cx="2404872" cy="547189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F2588028-E4B0-5545-AC73-A72F8ABBF43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48559" y="2845816"/>
            <a:ext cx="894887" cy="1166368"/>
          </a:xfrm>
          <a:prstGeom prst="rect">
            <a:avLst/>
          </a:prstGeom>
        </p:spPr>
      </p:pic>
      <p:pic>
        <p:nvPicPr>
          <p:cNvPr id="6" name="Afbeelding 5" descr="Afbeelding met computer, computer, object, zitten&#10;&#10;Automatisch gegenereerde beschrijving">
            <a:extLst>
              <a:ext uri="{FF2B5EF4-FFF2-40B4-BE49-F238E27FC236}">
                <a16:creationId xmlns:a16="http://schemas.microsoft.com/office/drawing/2014/main" id="{AC718237-AB1B-3846-98DB-7E2201BC03C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32888" y="3144151"/>
            <a:ext cx="2404872" cy="578616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2006BB27-F27E-5740-BA7D-93690374052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520802" y="2692400"/>
            <a:ext cx="11303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879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orstelling Spre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676" y="941716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VOORNAAM NAAM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B33D4ED-B4C2-4E4A-BBA0-3A4A0F574D89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01675" y="1839966"/>
            <a:ext cx="3932237" cy="3258452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dirty="0"/>
              <a:t>Functie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lvl="0"/>
            <a:r>
              <a:rPr lang="nl-NL" dirty="0"/>
              <a:t>Inleiding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</a:t>
            </a:r>
            <a:r>
              <a:rPr lang="nl-NL" dirty="0" err="1"/>
              <a:t>texst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nl-NL" dirty="0"/>
          </a:p>
        </p:txBody>
      </p:sp>
      <p:pic>
        <p:nvPicPr>
          <p:cNvPr id="6" name="Afbeelding 5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1D97679B-E960-C045-9850-5C3120BC9A3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7"/>
            <a:ext cx="1169545" cy="26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700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orstelling Spreker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676" y="981482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VOORNAAM NAAM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B33D4ED-B4C2-4E4A-BBA0-3A4A0F574D89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01675" y="1879732"/>
            <a:ext cx="3932237" cy="3258452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dirty="0"/>
              <a:t>Functie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lvl="0"/>
            <a:r>
              <a:rPr lang="nl-NL" dirty="0"/>
              <a:t>Inleiding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</a:t>
            </a:r>
            <a:r>
              <a:rPr lang="nl-NL" dirty="0" err="1"/>
              <a:t>texst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nl-NL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04114EEB-54F4-2C4D-85C4-40A537410B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707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Dia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D270455-945F-844C-AE30-F17FA56ABE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197" y="3939634"/>
            <a:ext cx="10515600" cy="40557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 i="0" spc="0" baseline="0">
                <a:solidFill>
                  <a:srgbClr val="E9531D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An </a:t>
            </a:r>
            <a:r>
              <a:rPr lang="nl-NL" dirty="0" err="1"/>
              <a:t>introduction</a:t>
            </a:r>
            <a:endParaRPr lang="nl-NL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278B0783-B04A-EF41-877C-06475AAF1C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7" y="2822672"/>
            <a:ext cx="10515600" cy="405585"/>
          </a:xfrm>
          <a:prstGeom prst="rect">
            <a:avLst/>
          </a:prstGeom>
        </p:spPr>
        <p:txBody>
          <a:bodyPr/>
          <a:lstStyle>
            <a:lvl1pPr algn="ctr">
              <a:defRPr sz="2800" b="0" i="0" spc="20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/>
              <a:t>MANAGING WEBPAGES</a:t>
            </a:r>
            <a:endParaRPr lang="nl-BE" dirty="0"/>
          </a:p>
        </p:txBody>
      </p:sp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010C07F7-76F1-FB44-9595-A3BD5894D7D7}"/>
              </a:ext>
            </a:extLst>
          </p:cNvPr>
          <p:cNvCxnSpPr>
            <a:cxnSpLocks/>
          </p:cNvCxnSpPr>
          <p:nvPr userDrawn="1"/>
        </p:nvCxnSpPr>
        <p:spPr>
          <a:xfrm>
            <a:off x="6024032" y="3626223"/>
            <a:ext cx="143939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0927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D270455-945F-844C-AE30-F17FA56ABE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197" y="3939634"/>
            <a:ext cx="10515600" cy="40557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 i="0" spc="0" baseline="0">
                <a:solidFill>
                  <a:srgbClr val="E9531D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An </a:t>
            </a:r>
            <a:r>
              <a:rPr lang="nl-NL" dirty="0" err="1"/>
              <a:t>introduction</a:t>
            </a:r>
            <a:endParaRPr lang="nl-NL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278B0783-B04A-EF41-877C-06475AAF1C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7" y="2822672"/>
            <a:ext cx="10515600" cy="405585"/>
          </a:xfrm>
          <a:prstGeom prst="rect">
            <a:avLst/>
          </a:prstGeom>
        </p:spPr>
        <p:txBody>
          <a:bodyPr/>
          <a:lstStyle>
            <a:lvl1pPr algn="ctr">
              <a:defRPr sz="2800" b="0" i="0" spc="200" baseline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/>
              <a:t>MANAGING WEBPAGES</a:t>
            </a:r>
            <a:endParaRPr lang="nl-BE" dirty="0"/>
          </a:p>
        </p:txBody>
      </p:sp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010C07F7-76F1-FB44-9595-A3BD5894D7D7}"/>
              </a:ext>
            </a:extLst>
          </p:cNvPr>
          <p:cNvCxnSpPr>
            <a:cxnSpLocks/>
          </p:cNvCxnSpPr>
          <p:nvPr userDrawn="1"/>
        </p:nvCxnSpPr>
        <p:spPr>
          <a:xfrm>
            <a:off x="6024032" y="3626223"/>
            <a:ext cx="143939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Rechthoek 1">
            <a:extLst>
              <a:ext uri="{FF2B5EF4-FFF2-40B4-BE49-F238E27FC236}">
                <a16:creationId xmlns:a16="http://schemas.microsoft.com/office/drawing/2014/main" id="{BAD53BAB-282C-1745-8185-38FF4BC28666}"/>
              </a:ext>
            </a:extLst>
          </p:cNvPr>
          <p:cNvSpPr/>
          <p:nvPr userDrawn="1"/>
        </p:nvSpPr>
        <p:spPr>
          <a:xfrm>
            <a:off x="6024032" y="3589768"/>
            <a:ext cx="143939" cy="28800"/>
          </a:xfrm>
          <a:prstGeom prst="rect">
            <a:avLst/>
          </a:prstGeom>
          <a:solidFill>
            <a:srgbClr val="1D2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03595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8624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72" r:id="rId3"/>
    <p:sldLayoutId id="2147483660" r:id="rId4"/>
    <p:sldLayoutId id="2147483673" r:id="rId5"/>
    <p:sldLayoutId id="2147483657" r:id="rId6"/>
    <p:sldLayoutId id="2147483674" r:id="rId7"/>
    <p:sldLayoutId id="2147483662" r:id="rId8"/>
    <p:sldLayoutId id="2147483675" r:id="rId9"/>
    <p:sldLayoutId id="2147483663" r:id="rId10"/>
    <p:sldLayoutId id="2147483676" r:id="rId11"/>
    <p:sldLayoutId id="2147483664" r:id="rId12"/>
    <p:sldLayoutId id="2147483677" r:id="rId13"/>
    <p:sldLayoutId id="2147483654" r:id="rId14"/>
    <p:sldLayoutId id="2147483678" r:id="rId15"/>
    <p:sldLayoutId id="2147483665" r:id="rId16"/>
    <p:sldLayoutId id="2147483679" r:id="rId17"/>
    <p:sldLayoutId id="2147483685" r:id="rId18"/>
    <p:sldLayoutId id="2147483686" r:id="rId19"/>
    <p:sldLayoutId id="2147483666" r:id="rId20"/>
    <p:sldLayoutId id="2147483680" r:id="rId21"/>
    <p:sldLayoutId id="2147483652" r:id="rId22"/>
    <p:sldLayoutId id="2147483681" r:id="rId23"/>
    <p:sldLayoutId id="2147483667" r:id="rId24"/>
    <p:sldLayoutId id="2147483682" r:id="rId25"/>
    <p:sldLayoutId id="2147483668" r:id="rId26"/>
    <p:sldLayoutId id="2147483683" r:id="rId27"/>
    <p:sldLayoutId id="2147483669" r:id="rId28"/>
    <p:sldLayoutId id="2147483670" r:id="rId29"/>
    <p:sldLayoutId id="2147483684" r:id="rId30"/>
    <p:sldLayoutId id="2147483671" r:id="rId3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nielpalme/IocPerformance" TargetMode="External"/><Relationship Id="rId1" Type="http://schemas.openxmlformats.org/officeDocument/2006/relationships/slideLayout" Target="../slideLayouts/slideLayout1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tnet/extensions" TargetMode="External"/><Relationship Id="rId1" Type="http://schemas.openxmlformats.org/officeDocument/2006/relationships/slideLayout" Target="../slideLayouts/slideLayout1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ploeh.dk/2010/02/03/ServiceLocatorisanAnti-Pattern/" TargetMode="External"/><Relationship Id="rId1" Type="http://schemas.openxmlformats.org/officeDocument/2006/relationships/slideLayout" Target="../slideLayouts/slideLayout1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9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9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jeffreypalermo.com/blog/the-onion-architecture-part-2/" TargetMode="External"/><Relationship Id="rId2" Type="http://schemas.openxmlformats.org/officeDocument/2006/relationships/hyperlink" Target="http://jeffreypalermo.com/blog/the-onion-architecture-part-1/" TargetMode="External"/><Relationship Id="rId1" Type="http://schemas.openxmlformats.org/officeDocument/2006/relationships/slideLayout" Target="../slideLayouts/slideLayout19.xml"/><Relationship Id="rId5" Type="http://schemas.openxmlformats.org/officeDocument/2006/relationships/hyperlink" Target="http://jeffreypalermo.com/blog/onion-architecture-part-4-after-four-years/" TargetMode="External"/><Relationship Id="rId4" Type="http://schemas.openxmlformats.org/officeDocument/2006/relationships/hyperlink" Target="http://jeffreypalermo.com/blog/the-onion-architecture-part-3/" TargetMode="Externa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9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9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hyperlink" Target="https://jeffreypalermo.com/2008/07/the-onion-architecture-part-1/" TargetMode="External"/><Relationship Id="rId3" Type="http://schemas.openxmlformats.org/officeDocument/2006/relationships/hyperlink" Target="https://www.pluralsight.com/courses/inversion-of-control" TargetMode="External"/><Relationship Id="rId7" Type="http://schemas.openxmlformats.org/officeDocument/2006/relationships/hyperlink" Target="https://dzone.com/articles/hexagonal-architecture-is-powerful" TargetMode="External"/><Relationship Id="rId2" Type="http://schemas.openxmlformats.org/officeDocument/2006/relationships/hyperlink" Target="https://www.youtube.com/user/IAmTimCorey/videos" TargetMode="Externa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youtube.com/watch?v=th4AgBcrEHA" TargetMode="External"/><Relationship Id="rId5" Type="http://schemas.openxmlformats.org/officeDocument/2006/relationships/hyperlink" Target="https://channel9.msdn.com/Shows/Visual-Studio-Toolbox/Dependency-Injection" TargetMode="External"/><Relationship Id="rId4" Type="http://schemas.openxmlformats.org/officeDocument/2006/relationships/hyperlink" Target="https://docs.microsoft.com/en-us/aspnet/core/fundamentals/dependency-injection" TargetMode="External"/><Relationship Id="rId9" Type="http://schemas.openxmlformats.org/officeDocument/2006/relationships/hyperlink" Target="https://youtu.be/IAcxetnsiCQ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9693E7-A636-9544-A1F7-8EC444405F37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524000" y="2776151"/>
            <a:ext cx="9144000" cy="733812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Dependency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Injection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CF2E264-B4D0-9B42-81FA-FABFABC3EF85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nl-BE" dirty="0" err="1">
                <a:solidFill>
                  <a:schemeClr val="bg1"/>
                </a:solidFill>
              </a:rPr>
              <a:t>Traineeship</a:t>
            </a:r>
            <a:endParaRPr lang="nl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901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350553-DDB8-4CCF-BACF-1BD924E0A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ASP .NET Core</a:t>
            </a:r>
            <a:endParaRPr lang="en-US" dirty="0"/>
          </a:p>
        </p:txBody>
      </p:sp>
      <p:pic>
        <p:nvPicPr>
          <p:cNvPr id="4" name="Afbeelding 4" descr="Afbeelding met binnen, schermafbeelding&#10;&#10;Beschrijving is gegenereerd met hoge betrouwbaarheid">
            <a:extLst>
              <a:ext uri="{FF2B5EF4-FFF2-40B4-BE49-F238E27FC236}">
                <a16:creationId xmlns:a16="http://schemas.microsoft.com/office/drawing/2014/main" id="{EF6954DE-EF9A-491C-B828-EA4BAC11D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15" y="1615536"/>
            <a:ext cx="11139577" cy="264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943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2DC3E7-70D9-4078-94FF-089DB32C1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28635"/>
            <a:ext cx="10515600" cy="600729"/>
          </a:xfrm>
        </p:spPr>
        <p:txBody>
          <a:bodyPr/>
          <a:lstStyle/>
          <a:p>
            <a:r>
              <a:rPr lang="en-GB" dirty="0"/>
              <a:t>Inversion of control isn’t hard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566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coupling is bad?	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GB" dirty="0"/>
              <a:t>What does it mean?</a:t>
            </a:r>
          </a:p>
          <a:p>
            <a:r>
              <a:rPr lang="en-GB" dirty="0"/>
              <a:t>	Class / components depending on other classes and components</a:t>
            </a:r>
          </a:p>
          <a:p>
            <a:r>
              <a:rPr lang="en-GB" dirty="0"/>
              <a:t>Limits functionality to a single known implementation</a:t>
            </a:r>
          </a:p>
          <a:p>
            <a:r>
              <a:rPr lang="en-GB" dirty="0"/>
              <a:t>	</a:t>
            </a:r>
            <a:r>
              <a:rPr lang="en-GB" dirty="0">
                <a:sym typeface="Wingdings" panose="05000000000000000000" pitchFamily="2" charset="2"/>
              </a:rPr>
              <a:t> You can’t swap the implementation without breaking the code</a:t>
            </a:r>
          </a:p>
          <a:p>
            <a:r>
              <a:rPr lang="en-GB" dirty="0">
                <a:sym typeface="Wingdings" panose="05000000000000000000" pitchFamily="2" charset="2"/>
              </a:rPr>
              <a:t>Code is not testable</a:t>
            </a:r>
          </a:p>
          <a:p>
            <a:r>
              <a:rPr lang="en-GB" dirty="0">
                <a:sym typeface="Wingdings" panose="05000000000000000000" pitchFamily="2" charset="2"/>
              </a:rPr>
              <a:t>	During a unit test you want to test a piece of the component not the whole flow -&gt; Integration</a:t>
            </a:r>
          </a:p>
          <a:p>
            <a:r>
              <a:rPr lang="en-GB" dirty="0">
                <a:sym typeface="Wingdings" panose="05000000000000000000" pitchFamily="2" charset="2"/>
              </a:rPr>
              <a:t>Agile practices are hard to accomplish</a:t>
            </a:r>
          </a:p>
          <a:p>
            <a:r>
              <a:rPr lang="en-GB" dirty="0">
                <a:sym typeface="Wingdings" panose="05000000000000000000" pitchFamily="2" charset="2"/>
              </a:rPr>
              <a:t>Working with multiple team members on the same feature is hard</a:t>
            </a:r>
          </a:p>
          <a:p>
            <a:r>
              <a:rPr lang="en-GB" dirty="0">
                <a:sym typeface="Wingdings" panose="05000000000000000000" pitchFamily="2" charset="2"/>
              </a:rPr>
              <a:t>It’s bad for your reputation as a developer 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978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Embrace abstraction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The secret to writing decoupled/testable software: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Write against abstractions instead of concrete implementations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Stop </a:t>
            </a:r>
            <a:r>
              <a:rPr lang="en-US" sz="16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newing</a:t>
            </a: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 up classes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Note: not talking about models or </a:t>
            </a:r>
            <a:r>
              <a:rPr lang="en-US" sz="16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dto’s</a:t>
            </a:r>
            <a:endParaRPr lang="en-US" sz="1600" dirty="0">
              <a:solidFill>
                <a:schemeClr val="bg1"/>
              </a:solidFill>
              <a:latin typeface="Objektiv Mk1 Thin" panose="020B0302020204020203" pitchFamily="34" charset="77"/>
            </a:endParaRP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New is glue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0953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Embrace abstraction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Define dependencies as interfaces</a:t>
            </a:r>
          </a:p>
          <a:p>
            <a:r>
              <a:rPr lang="en-US" dirty="0"/>
              <a:t>Remember the definition of an interface: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A public contract where the consumer talks to the interface and does not know the actual implementation​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457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Remember this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365A2191-E525-43EA-8F57-F46DF70A1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67550" y="1629369"/>
            <a:ext cx="3489216" cy="384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6137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Embrace abstraction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This is how most educational programs used to learn students about interfaces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Only from a polymorphic point of view</a:t>
            </a:r>
          </a:p>
          <a:p>
            <a:r>
              <a:rPr lang="en-US" dirty="0"/>
              <a:t>Making classes implement interfaces is there a cost?</a:t>
            </a:r>
          </a:p>
          <a:p>
            <a:pPr fontAlgn="base"/>
            <a:r>
              <a:rPr lang="en-US" dirty="0"/>
              <a:t>In the old days of OO not every class was an interface​ because working with an interface was slower​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656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Embrace abstraction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19DCFAA-821C-4DFA-BD7C-D8DDF5335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6293" y="1495499"/>
            <a:ext cx="4759414" cy="488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268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err="1"/>
              <a:t>DI.Essentials.Coupled</a:t>
            </a:r>
            <a:r>
              <a:rPr lang="en-US" dirty="0"/>
              <a:t>, </a:t>
            </a:r>
            <a:r>
              <a:rPr lang="en-US" dirty="0" err="1"/>
              <a:t>DI.Essentials.Abstraction</a:t>
            </a:r>
            <a:r>
              <a:rPr lang="en-US" dirty="0"/>
              <a:t>, </a:t>
            </a:r>
            <a:r>
              <a:rPr lang="en-US" dirty="0" err="1"/>
              <a:t>DI.Essentials.UnitTests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5225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 creation (IOC)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Invert the creation of objects​</a:t>
            </a:r>
          </a:p>
          <a:p>
            <a:pPr fontAlgn="base"/>
            <a:r>
              <a:rPr lang="en-US" dirty="0"/>
              <a:t>“Creation Inversion”​</a:t>
            </a:r>
          </a:p>
          <a:p>
            <a:pPr fontAlgn="base"/>
            <a:r>
              <a:rPr lang="en-US" dirty="0"/>
              <a:t>Create objects outside of the class they are being used​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Factory pattern​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Service locator​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Dependency injection​</a:t>
            </a:r>
          </a:p>
          <a:p>
            <a:pPr fontAlgn="base"/>
            <a:r>
              <a:rPr lang="en-US" dirty="0"/>
              <a:t>2 flavors: pull or push mechanisms</a:t>
            </a:r>
          </a:p>
          <a:p>
            <a:endParaRPr lang="en-US" dirty="0"/>
          </a:p>
        </p:txBody>
      </p:sp>
      <p:pic>
        <p:nvPicPr>
          <p:cNvPr id="4" name="Picture 2" descr="Afbeeldingsresultaat voor inversion of control">
            <a:extLst>
              <a:ext uri="{FF2B5EF4-FFF2-40B4-BE49-F238E27FC236}">
                <a16:creationId xmlns:a16="http://schemas.microsoft.com/office/drawing/2014/main" id="{69124D50-9964-45F5-83A2-16ADB8F89D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55"/>
          <a:stretch/>
        </p:blipFill>
        <p:spPr bwMode="auto">
          <a:xfrm>
            <a:off x="8145625" y="869546"/>
            <a:ext cx="3387012" cy="278904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" name="Picture 4" descr="Afbeeldingsresultaat voor inversion of control">
            <a:extLst>
              <a:ext uri="{FF2B5EF4-FFF2-40B4-BE49-F238E27FC236}">
                <a16:creationId xmlns:a16="http://schemas.microsoft.com/office/drawing/2014/main" id="{A43D1AA4-F4C9-41EB-8B1A-B89B4C5212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7" r="45656"/>
          <a:stretch/>
        </p:blipFill>
        <p:spPr bwMode="auto">
          <a:xfrm>
            <a:off x="8145625" y="3522114"/>
            <a:ext cx="3387012" cy="231439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020958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D97908-E427-4046-BC12-4EB2F39AC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Who am I?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3C7C852-C6CF-4C9C-B0DE-9EC7FAC4034A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GB" dirty="0"/>
              <a:t>Lode Kennes</a:t>
            </a:r>
          </a:p>
          <a:p>
            <a:r>
              <a:rPr lang="en-GB" dirty="0"/>
              <a:t>3 years @ Axxes</a:t>
            </a:r>
          </a:p>
          <a:p>
            <a:r>
              <a:rPr lang="en-GB" dirty="0"/>
              <a:t>.NET Developer</a:t>
            </a:r>
          </a:p>
          <a:p>
            <a:r>
              <a:rPr lang="en-GB" dirty="0"/>
              <a:t>Projects at SWF, OTN Systems, </a:t>
            </a:r>
            <a:r>
              <a:rPr lang="en-GB" dirty="0" err="1"/>
              <a:t>Syneton</a:t>
            </a:r>
            <a:endParaRPr lang="en-GB" dirty="0"/>
          </a:p>
          <a:p>
            <a:r>
              <a:rPr lang="en-GB" dirty="0"/>
              <a:t>Integration layer between Axxes apps</a:t>
            </a:r>
          </a:p>
          <a:p>
            <a:r>
              <a:rPr lang="en-GB" dirty="0"/>
              <a:t>Self employed (</a:t>
            </a:r>
            <a:r>
              <a:rPr lang="en-GB" dirty="0" err="1"/>
              <a:t>seconday</a:t>
            </a:r>
            <a:r>
              <a:rPr lang="en-GB" dirty="0"/>
              <a:t> activity)</a:t>
            </a:r>
          </a:p>
          <a:p>
            <a:r>
              <a:rPr lang="en-GB" dirty="0"/>
              <a:t>Ask me anything!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0873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 container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A repository for definitions typically relating an abstraction to a concrete class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Think of it as a bucket</a:t>
            </a:r>
          </a:p>
          <a:p>
            <a:r>
              <a:rPr lang="en-US" dirty="0"/>
              <a:t>Core functionality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Provide facility to register classes related to an interface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Provide facility for resolving a request from a given interface</a:t>
            </a:r>
          </a:p>
          <a:p>
            <a:r>
              <a:rPr lang="en-US" dirty="0"/>
              <a:t>So it’s about registration and resolving</a:t>
            </a:r>
          </a:p>
          <a:p>
            <a:r>
              <a:rPr lang="en-US" dirty="0"/>
              <a:t>Push mechanism</a:t>
            </a:r>
          </a:p>
          <a:p>
            <a:pPr marL="0" indent="0">
              <a:buNone/>
            </a:pPr>
            <a:endParaRPr lang="en-US" dirty="0"/>
          </a:p>
          <a:p>
            <a:pPr fontAlgn="base"/>
            <a:r>
              <a:rPr lang="en-US" dirty="0"/>
              <a:t>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3594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 container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Registrations or type associations can be achieved in different ways depending on the container you are using</a:t>
            </a:r>
          </a:p>
          <a:p>
            <a:r>
              <a:rPr lang="en-US" dirty="0"/>
              <a:t>Procedural (fluent interface)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Unity,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Ninject</a:t>
            </a: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, Castle Windsor,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StructureMap</a:t>
            </a: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Autofac</a:t>
            </a: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, Microsoft DI</a:t>
            </a:r>
          </a:p>
          <a:p>
            <a:r>
              <a:rPr lang="en-US" dirty="0"/>
              <a:t>Configuration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Spring.net,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Autofac</a:t>
            </a:r>
            <a:endParaRPr lang="en-US" sz="1800" dirty="0">
              <a:solidFill>
                <a:schemeClr val="bg1"/>
              </a:solidFill>
              <a:latin typeface="Objektiv Mk1 Thin" panose="020B0302020204020203" pitchFamily="34" charset="77"/>
            </a:endParaRPr>
          </a:p>
          <a:p>
            <a:r>
              <a:rPr lang="en-US" dirty="0"/>
              <a:t>Declarative (with attributes)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MEF</a:t>
            </a:r>
          </a:p>
          <a:p>
            <a:r>
              <a:rPr lang="en-US" dirty="0"/>
              <a:t>Registrations only needs to be done once. Mostly done in some kind of startup file.</a:t>
            </a:r>
          </a:p>
          <a:p>
            <a:pPr marL="0" indent="0">
              <a:buNone/>
            </a:pPr>
            <a:endParaRPr lang="en-US" dirty="0"/>
          </a:p>
          <a:p>
            <a:pPr fontAlgn="base"/>
            <a:r>
              <a:rPr lang="en-US" dirty="0"/>
              <a:t>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8754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 container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Resolving process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Recursively resolving dependencies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Requesting one class from the container starts a chain reaction</a:t>
            </a:r>
          </a:p>
          <a:p>
            <a:pPr fontAlgn="base"/>
            <a:r>
              <a:rPr lang="en-US" dirty="0"/>
              <a:t>Different mechanisms​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Constructor injection​ (most common)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Properties injection​ 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Interface injection​ (never used this)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Method injection (most frameworks don’t support this)​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fontAlgn="base"/>
            <a:r>
              <a:rPr lang="en-US" dirty="0"/>
              <a:t>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4080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 container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Resolving process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Recursively resolving dependencies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Requesting one class from the container starts a chain reaction</a:t>
            </a:r>
          </a:p>
          <a:p>
            <a:pPr fontAlgn="base"/>
            <a:r>
              <a:rPr lang="en-US" dirty="0"/>
              <a:t>Different mechanisms​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Constructor injection​ (most common)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Properties injection​ 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Interface injection​ (never used this)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Method injection (most frameworks don’t support this)​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fontAlgn="base"/>
            <a:r>
              <a:rPr lang="en-US" dirty="0"/>
              <a:t>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2846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err="1"/>
              <a:t>PoorMansContainer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0069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Ninject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Open source </a:t>
            </a:r>
            <a:r>
              <a:rPr lang="en-US" dirty="0" err="1"/>
              <a:t>Ioc</a:t>
            </a:r>
            <a:r>
              <a:rPr lang="en-US" dirty="0"/>
              <a:t> container ​</a:t>
            </a:r>
          </a:p>
          <a:p>
            <a:pPr fontAlgn="base"/>
            <a:r>
              <a:rPr lang="en-US" dirty="0"/>
              <a:t>First version in 2007​</a:t>
            </a:r>
          </a:p>
          <a:p>
            <a:pPr fontAlgn="base"/>
            <a:r>
              <a:rPr lang="en-US" dirty="0"/>
              <a:t>Simple​</a:t>
            </a:r>
          </a:p>
          <a:p>
            <a:pPr fontAlgn="base"/>
            <a:r>
              <a:rPr lang="en-US" dirty="0"/>
              <a:t>Extensible​</a:t>
            </a:r>
          </a:p>
          <a:p>
            <a:pPr fontAlgn="base"/>
            <a:r>
              <a:rPr lang="en-US" dirty="0"/>
              <a:t>Good community -&gt; a lot of </a:t>
            </a:r>
            <a:r>
              <a:rPr lang="en-US" dirty="0" err="1"/>
              <a:t>nuget</a:t>
            </a:r>
            <a:r>
              <a:rPr lang="en-US" dirty="0"/>
              <a:t> packages​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7326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Castle Windsor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Open source IoC container​</a:t>
            </a:r>
          </a:p>
          <a:p>
            <a:pPr fontAlgn="base"/>
            <a:r>
              <a:rPr lang="en-US" dirty="0"/>
              <a:t>Part of the Castle project​</a:t>
            </a:r>
          </a:p>
          <a:p>
            <a:pPr fontAlgn="base"/>
            <a:r>
              <a:rPr lang="en-US" dirty="0"/>
              <a:t>Set of tools for .NET and </a:t>
            </a:r>
            <a:r>
              <a:rPr lang="en-US" dirty="0" err="1"/>
              <a:t>Xaml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One of the first IoC containers for .NET​</a:t>
            </a:r>
          </a:p>
          <a:p>
            <a:pPr fontAlgn="base"/>
            <a:r>
              <a:rPr lang="en-US" dirty="0"/>
              <a:t>Creator also worked on MEF as a program manager at Microsoft</a:t>
            </a:r>
          </a:p>
        </p:txBody>
      </p:sp>
    </p:spTree>
    <p:extLst>
      <p:ext uri="{BB962C8B-B14F-4D97-AF65-F5344CB8AC3E}">
        <p14:creationId xmlns:p14="http://schemas.microsoft.com/office/powerpoint/2010/main" val="18438563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Autofac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Open-source IoC container originally developed on Google Code​</a:t>
            </a:r>
          </a:p>
          <a:p>
            <a:pPr fontAlgn="base"/>
            <a:r>
              <a:rPr lang="en-US" dirty="0"/>
              <a:t>Was the first to also windows phone and windows store apps​</a:t>
            </a:r>
          </a:p>
          <a:p>
            <a:pPr fontAlgn="base"/>
            <a:r>
              <a:rPr lang="en-US" dirty="0"/>
              <a:t>Works with a Builder constructed with lambda’s​. The container is created by the builder.</a:t>
            </a:r>
          </a:p>
          <a:p>
            <a:pPr fontAlgn="base"/>
            <a:r>
              <a:rPr lang="en-US" dirty="0"/>
              <a:t>Gaining a lot of popularity over the last years​</a:t>
            </a:r>
          </a:p>
          <a:p>
            <a:pPr fontAlgn="base"/>
            <a:r>
              <a:rPr lang="en-US" dirty="0"/>
              <a:t>Allows injection via xml configuration -&gt; change wiring without recompiling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0617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Microsoft Dependency Injection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Built-in</a:t>
            </a:r>
          </a:p>
          <a:p>
            <a:pPr fontAlgn="base"/>
            <a:r>
              <a:rPr lang="en-US" dirty="0"/>
              <a:t>Fluent API</a:t>
            </a:r>
          </a:p>
          <a:p>
            <a:pPr fontAlgn="base"/>
            <a:r>
              <a:rPr lang="en-US" dirty="0"/>
              <a:t>Really fast</a:t>
            </a:r>
          </a:p>
          <a:p>
            <a:pPr fontAlgn="base"/>
            <a:r>
              <a:rPr lang="en-US" dirty="0"/>
              <a:t>Default in ASP .NET Core Applications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8209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DI.Containers.*</a:t>
            </a:r>
          </a:p>
        </p:txBody>
      </p:sp>
    </p:spTree>
    <p:extLst>
      <p:ext uri="{BB962C8B-B14F-4D97-AF65-F5344CB8AC3E}">
        <p14:creationId xmlns:p14="http://schemas.microsoft.com/office/powerpoint/2010/main" val="2053224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19B5DC09-DDE0-42C1-9554-E7CE1D22A3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197" y="3939634"/>
            <a:ext cx="10515600" cy="1357296"/>
          </a:xfrm>
        </p:spPr>
        <p:txBody>
          <a:bodyPr/>
          <a:lstStyle/>
          <a:p>
            <a:r>
              <a:rPr lang="en-GB" dirty="0"/>
              <a:t>Focus on?</a:t>
            </a:r>
          </a:p>
          <a:p>
            <a:r>
              <a:rPr lang="en-GB" dirty="0"/>
              <a:t>Familiarity with .NET landscape?</a:t>
            </a:r>
          </a:p>
          <a:p>
            <a:r>
              <a:rPr lang="en-GB" dirty="0"/>
              <a:t>Experienced with IOC?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99A91881-739B-4023-8D0C-7D9C8E5A4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Who are you?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9107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Which container?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Size and licensing?</a:t>
            </a:r>
          </a:p>
          <a:p>
            <a:pPr fontAlgn="base"/>
            <a:endParaRPr lang="en-US" dirty="0"/>
          </a:p>
          <a:p>
            <a:pPr fontAlgn="base"/>
            <a:endParaRPr lang="en-US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C4A4C807-2879-497F-8F34-411F3B465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459" y="2367055"/>
            <a:ext cx="9593082" cy="2900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2219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Which container?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Registration/configuration flavor</a:t>
            </a:r>
          </a:p>
          <a:p>
            <a:pPr fontAlgn="base"/>
            <a:endParaRPr lang="en-US" dirty="0"/>
          </a:p>
          <a:p>
            <a:pPr fontAlgn="base"/>
            <a:endParaRPr lang="en-US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72C126C9-DF8B-4774-B61E-CE1B42E89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15" y="2268165"/>
            <a:ext cx="11065199" cy="286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5882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Benchmarks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F2DD4165-E4C9-4459-A253-DC65563B0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814" y="1366660"/>
            <a:ext cx="7164190" cy="439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9499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Which container?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marL="342265" indent="-342265" fontAlgn="base"/>
            <a:r>
              <a:rPr lang="en-US" dirty="0"/>
              <a:t>Benchmarks</a:t>
            </a:r>
            <a:endParaRPr lang="nl-NL" dirty="0"/>
          </a:p>
          <a:p>
            <a:pPr marL="742315" lvl="1" indent="-285115"/>
            <a:r>
              <a:rPr lang="en-US" dirty="0">
                <a:hlinkClick r:id="rId2"/>
              </a:rPr>
              <a:t>https://github.com/danielpalme/IocPerformance</a:t>
            </a:r>
          </a:p>
          <a:p>
            <a:pPr marL="342265" indent="-342265"/>
            <a:r>
              <a:rPr lang="en-US" dirty="0"/>
              <a:t>Community</a:t>
            </a:r>
          </a:p>
          <a:p>
            <a:pPr marL="342265" indent="-342265"/>
            <a:r>
              <a:rPr lang="en-US" dirty="0"/>
              <a:t>Active development</a:t>
            </a:r>
          </a:p>
          <a:p>
            <a:pPr marL="342265" indent="-342265"/>
            <a:r>
              <a:rPr lang="en-US" dirty="0"/>
              <a:t>Documentation</a:t>
            </a:r>
          </a:p>
          <a:p>
            <a:pPr marL="342265" indent="-342265"/>
            <a:r>
              <a:rPr lang="en-US" dirty="0"/>
              <a:t>Extensions</a:t>
            </a:r>
          </a:p>
          <a:p>
            <a:pPr marL="342265" indent="-342265"/>
            <a:r>
              <a:rPr lang="en-US" dirty="0"/>
              <a:t>Reputation of contributors</a:t>
            </a:r>
          </a:p>
        </p:txBody>
      </p:sp>
    </p:spTree>
    <p:extLst>
      <p:ext uri="{BB962C8B-B14F-4D97-AF65-F5344CB8AC3E}">
        <p14:creationId xmlns:p14="http://schemas.microsoft.com/office/powerpoint/2010/main" val="23284115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Transient​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Resolved instance kept until parent goes away​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Default in most containers​</a:t>
            </a:r>
          </a:p>
          <a:p>
            <a:pPr fontAlgn="base"/>
            <a:r>
              <a:rPr lang="en-US" dirty="0"/>
              <a:t>Singleton​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Shared instance​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Resolve request returns the same instance until container goes away​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Be careful with threads​</a:t>
            </a:r>
          </a:p>
          <a:p>
            <a:pPr fontAlgn="base"/>
            <a:r>
              <a:rPr lang="en-US" dirty="0"/>
              <a:t>Scoped</a:t>
            </a:r>
          </a:p>
          <a:p>
            <a:pPr marL="457200"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Every http request</a:t>
            </a:r>
          </a:p>
          <a:p>
            <a:pPr marL="457200" lvl="1" fontAlgn="base"/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DbContext</a:t>
            </a: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 of EF you don’t want to share this with other end users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0798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How are objects coming from a container disposed?</a:t>
            </a:r>
          </a:p>
          <a:p>
            <a:pPr fontAlgn="base"/>
            <a:r>
              <a:rPr lang="en-US" dirty="0"/>
              <a:t>In a regular program the instance is garbage collected when out of scope </a:t>
            </a:r>
          </a:p>
          <a:p>
            <a:pPr fontAlgn="base"/>
            <a:r>
              <a:rPr lang="en-US" dirty="0"/>
              <a:t>In general the rule is only call Dispose() on object you are the owner</a:t>
            </a:r>
          </a:p>
          <a:p>
            <a:pPr marL="742315"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Objects you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newed</a:t>
            </a:r>
            <a:endParaRPr lang="en-US" sz="1800" dirty="0">
              <a:solidFill>
                <a:schemeClr val="bg1"/>
              </a:solidFill>
              <a:latin typeface="Objektiv Mk1 Thin" panose="020B0302020204020203" pitchFamily="34" charset="77"/>
            </a:endParaRPr>
          </a:p>
          <a:p>
            <a:pPr fontAlgn="base"/>
            <a:r>
              <a:rPr lang="en-US" dirty="0"/>
              <a:t>You can not assume you are the only consumer of the object</a:t>
            </a:r>
          </a:p>
          <a:p>
            <a:pPr marL="342265" fontAlgn="base"/>
            <a:r>
              <a:rPr lang="en-US" dirty="0"/>
              <a:t>IoC containers don’t know when dispose was called on an instance​</a:t>
            </a:r>
          </a:p>
          <a:p>
            <a:pPr fontAlgn="base"/>
            <a:r>
              <a:rPr lang="en-US" dirty="0"/>
              <a:t>When the container is disposed the instances get disposed​</a:t>
            </a:r>
          </a:p>
          <a:p>
            <a:pPr marL="342265" fontAlgn="base"/>
            <a:r>
              <a:rPr lang="en-US" dirty="0"/>
              <a:t>Or you can tell the container when to dispose by defining a scope if it is supported by the container</a:t>
            </a:r>
          </a:p>
          <a:p>
            <a:pPr marL="0" fontAlgn="base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5162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Setting up registrations in big applications is a lot of work</a:t>
            </a:r>
          </a:p>
          <a:p>
            <a:r>
              <a:rPr lang="en-US" dirty="0"/>
              <a:t>Sometimes you want to work based on conventions</a:t>
            </a:r>
          </a:p>
          <a:p>
            <a:r>
              <a:rPr lang="en-US" dirty="0"/>
              <a:t>More dynamic</a:t>
            </a:r>
          </a:p>
          <a:p>
            <a:r>
              <a:rPr lang="en-US" dirty="0"/>
              <a:t>Accomplished via assembly scanning</a:t>
            </a:r>
          </a:p>
          <a:p>
            <a:pPr marL="0" fontAlgn="base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0134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When your application grows the bootstrap code for DI also grows</a:t>
            </a:r>
          </a:p>
          <a:p>
            <a:pPr marL="0"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	How to organize these registrations?</a:t>
            </a:r>
          </a:p>
          <a:p>
            <a:r>
              <a:rPr lang="en-US" dirty="0"/>
              <a:t>A module is a small class that can be used to bundle up a set of related components behind a ‘facade’ to simplify configuration and deployment. </a:t>
            </a:r>
          </a:p>
          <a:p>
            <a:r>
              <a:rPr lang="en-US" dirty="0"/>
              <a:t>Modules do not use dependency injection themselves</a:t>
            </a:r>
          </a:p>
          <a:p>
            <a:r>
              <a:rPr lang="en-US" dirty="0"/>
              <a:t>Most containers use modules for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Packing similar services together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Optional application futures (Plugin style)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Environment specific registrations </a:t>
            </a:r>
          </a:p>
          <a:p>
            <a:r>
              <a:rPr lang="en-US" dirty="0"/>
              <a:t>http://autofaccn.readthedocs.io/en/latest/configuration/modules.html</a:t>
            </a:r>
          </a:p>
          <a:p>
            <a:pPr marL="0" fontAlgn="base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7608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Multiple constructors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What with multiple constructors​?</a:t>
            </a:r>
          </a:p>
          <a:p>
            <a:pPr fontAlgn="base"/>
            <a:r>
              <a:rPr lang="en-US" dirty="0"/>
              <a:t>Different strategies depending on the container</a:t>
            </a:r>
          </a:p>
          <a:p>
            <a:pPr fontAlgn="base"/>
            <a:r>
              <a:rPr lang="en-US" dirty="0"/>
              <a:t>The first constructor they find in code​</a:t>
            </a:r>
          </a:p>
          <a:p>
            <a:pPr fontAlgn="base"/>
            <a:r>
              <a:rPr lang="en-US" dirty="0"/>
              <a:t>The constructor with a metadata attribute​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What I don’t like here is scattering the DI containers code around in your code​</a:t>
            </a:r>
          </a:p>
          <a:p>
            <a:pPr marL="342265" fontAlgn="base"/>
            <a:r>
              <a:rPr lang="en-US" dirty="0"/>
              <a:t>The constructor with the most parameters ​ -&gt; greedy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0865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Post-construction resolve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Kicks off resolve process AFTER the class has been instantiated</a:t>
            </a:r>
          </a:p>
          <a:p>
            <a:pPr fontAlgn="base"/>
            <a:r>
              <a:rPr lang="en-US" dirty="0"/>
              <a:t>Useful when your class is created at a certain moment in time by something else</a:t>
            </a:r>
          </a:p>
          <a:p>
            <a:pPr fontAlgn="base"/>
            <a:r>
              <a:rPr lang="en-US" dirty="0"/>
              <a:t>Remember! Only property injection is possible here, no construction injection</a:t>
            </a:r>
          </a:p>
        </p:txBody>
      </p:sp>
    </p:spTree>
    <p:extLst>
      <p:ext uri="{BB962C8B-B14F-4D97-AF65-F5344CB8AC3E}">
        <p14:creationId xmlns:p14="http://schemas.microsoft.com/office/powerpoint/2010/main" val="1729134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E15A3-EC85-4B45-ABA0-1C756B5F6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Practical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06B879E-A554-4FA4-9F79-8F6C139AC2A9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GB" dirty="0"/>
              <a:t>Just ask questions!</a:t>
            </a:r>
          </a:p>
          <a:p>
            <a:r>
              <a:rPr lang="en-GB" dirty="0"/>
              <a:t>Part 1: 8.30 – 12.00</a:t>
            </a:r>
          </a:p>
          <a:p>
            <a:r>
              <a:rPr lang="en-GB" dirty="0"/>
              <a:t>Part 2: 13.00-17.00</a:t>
            </a:r>
          </a:p>
          <a:p>
            <a:r>
              <a:rPr lang="en-GB" dirty="0"/>
              <a:t>Break in between? Just ask </a:t>
            </a:r>
            <a:r>
              <a:rPr lang="en-GB" dirty="0">
                <a:sym typeface="Wingdings" panose="05000000000000000000" pitchFamily="2" charset="2"/>
              </a:rPr>
              <a:t></a:t>
            </a:r>
          </a:p>
          <a:p>
            <a:r>
              <a:rPr lang="en-GB" dirty="0">
                <a:sym typeface="Wingdings" panose="05000000000000000000" pitchFamily="2" charset="2"/>
              </a:rPr>
              <a:t>Demo’s and slides on Bitbucket</a:t>
            </a:r>
          </a:p>
          <a:p>
            <a:r>
              <a:rPr lang="en-GB" dirty="0">
                <a:sym typeface="Wingdings" panose="05000000000000000000" pitchFamily="2" charset="2"/>
              </a:rPr>
              <a:t>Demo’s prepared 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sym typeface="Wingdings" panose="05000000000000000000" pitchFamily="2" charset="2"/>
              </a:rPr>
              <a:t>VS 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.NET 5.0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sym typeface="Wingdings" panose="05000000000000000000" pitchFamily="2" charset="2"/>
              </a:rPr>
              <a:t>.NET 4.8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84856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1B67C88-0564-41B5-8FBC-2DB08F44EC71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9A4B143C-24D6-4E4C-945E-F734F3A2F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8BA40A40-9A31-4679-93BF-82FABDEC0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303" y="120886"/>
            <a:ext cx="9448482" cy="6415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1656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ASP .NET Core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Out of the box support for DI</a:t>
            </a:r>
          </a:p>
          <a:p>
            <a:r>
              <a:rPr lang="en-US" dirty="0"/>
              <a:t>Custom basic container implementation</a:t>
            </a:r>
          </a:p>
          <a:p>
            <a:r>
              <a:rPr lang="en-US" dirty="0"/>
              <a:t>It’s possible to plug an existing DI container into the asp net core framework</a:t>
            </a:r>
          </a:p>
          <a:p>
            <a:r>
              <a:rPr lang="en-US" dirty="0"/>
              <a:t>Asp net core is open source so all code for DI can be seen here</a:t>
            </a:r>
          </a:p>
          <a:p>
            <a:pPr lvl="1"/>
            <a:r>
              <a:rPr lang="en-US" dirty="0">
                <a:hlinkClick r:id="rId2"/>
              </a:rPr>
              <a:t>https://github.com/dotnet/extensions</a:t>
            </a:r>
            <a:endParaRPr lang="en-US" dirty="0"/>
          </a:p>
          <a:p>
            <a:r>
              <a:rPr lang="en-US" dirty="0"/>
              <a:t>https://docs.microsoft.com/en-us/aspnet/core/fundamentals/dependency-injection</a:t>
            </a:r>
          </a:p>
          <a:p>
            <a:pPr fontAlgn="base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9588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ASP Net Core DI</a:t>
            </a:r>
          </a:p>
        </p:txBody>
      </p:sp>
    </p:spTree>
    <p:extLst>
      <p:ext uri="{BB962C8B-B14F-4D97-AF65-F5344CB8AC3E}">
        <p14:creationId xmlns:p14="http://schemas.microsoft.com/office/powerpoint/2010/main" val="13121813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https://pbs.twimg.com/media/DD92JvdXsAEKEk9.jpg:large">
            <a:extLst>
              <a:ext uri="{FF2B5EF4-FFF2-40B4-BE49-F238E27FC236}">
                <a16:creationId xmlns:a16="http://schemas.microsoft.com/office/drawing/2014/main" id="{1586EF86-4634-4F6D-827B-6325E2822E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4978" y="192529"/>
            <a:ext cx="8422044" cy="647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29591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Service locator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Pull mechanism​</a:t>
            </a:r>
          </a:p>
          <a:p>
            <a:pPr fontAlgn="base"/>
            <a:r>
              <a:rPr lang="en-US" dirty="0"/>
              <a:t>Used when a class needs a lot of dependencies (stops constructor parameter explosion)</a:t>
            </a:r>
          </a:p>
          <a:p>
            <a:pPr fontAlgn="base"/>
            <a:r>
              <a:rPr lang="en-US" dirty="0"/>
              <a:t>Can be used instead of post construction resolve</a:t>
            </a:r>
          </a:p>
          <a:p>
            <a:pPr fontAlgn="base"/>
            <a:r>
              <a:rPr lang="en-US" dirty="0"/>
              <a:t>Returns the correct service based on a key​</a:t>
            </a:r>
          </a:p>
          <a:p>
            <a:pPr fontAlgn="base"/>
            <a:r>
              <a:rPr lang="en-US" dirty="0"/>
              <a:t>Wraps a registry which can be a dictionary, an IOC container or something else​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In case DI container is wrapped -&gt; on-demand instances</a:t>
            </a:r>
          </a:p>
          <a:p>
            <a:pPr fontAlgn="base"/>
            <a:r>
              <a:rPr lang="en-US" dirty="0"/>
              <a:t>Biggest disadvantages​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Only one registry -&gt; pay attention with concurrency​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More vulnerable for runtime errors​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36629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Service locator anti-pattern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According to some people service location is an anti-pattern</a:t>
            </a:r>
          </a:p>
          <a:p>
            <a:r>
              <a:rPr lang="en-US" dirty="0"/>
              <a:t>Originates from Mark Seemann’s book and blogpost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http://blog.ploeh.dk/2010/02/03/ServiceLocatorisanAnti-Pattern/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/>
              <a:t>In short the problem is you may not see the dependencies of a class with a service locator like you see them with a DI container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Causing runtime errors instead of compile time errors</a:t>
            </a:r>
          </a:p>
          <a:p>
            <a:r>
              <a:rPr lang="en-US" dirty="0"/>
              <a:t>Maintenance hell</a:t>
            </a:r>
          </a:p>
          <a:p>
            <a:r>
              <a:rPr lang="en-US" dirty="0"/>
              <a:t>In my opinion it depends how you use the locator</a:t>
            </a:r>
          </a:p>
          <a:p>
            <a:r>
              <a:rPr lang="en-US" dirty="0"/>
              <a:t>https://stackoverflow.com/questions/22795459/is-servicelocator-an-anti-pattern/22795888#22795888</a:t>
            </a:r>
          </a:p>
        </p:txBody>
      </p:sp>
    </p:spTree>
    <p:extLst>
      <p:ext uri="{BB962C8B-B14F-4D97-AF65-F5344CB8AC3E}">
        <p14:creationId xmlns:p14="http://schemas.microsoft.com/office/powerpoint/2010/main" val="243319051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service locator</a:t>
            </a:r>
          </a:p>
        </p:txBody>
      </p:sp>
    </p:spTree>
    <p:extLst>
      <p:ext uri="{BB962C8B-B14F-4D97-AF65-F5344CB8AC3E}">
        <p14:creationId xmlns:p14="http://schemas.microsoft.com/office/powerpoint/2010/main" val="31186177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Factory pattern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Design pattern​</a:t>
            </a:r>
          </a:p>
          <a:p>
            <a:pPr fontAlgn="base"/>
            <a:r>
              <a:rPr lang="en-US" dirty="0"/>
              <a:t>Uses a pull mechanism​</a:t>
            </a:r>
          </a:p>
          <a:p>
            <a:pPr fontAlgn="base"/>
            <a:r>
              <a:rPr lang="en-US" dirty="0"/>
              <a:t>Mostly done with 2 abstractions​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on the factory itself​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on the instance the factory creates​</a:t>
            </a:r>
          </a:p>
          <a:p>
            <a:pPr fontAlgn="base"/>
            <a:r>
              <a:rPr lang="en-US" dirty="0"/>
              <a:t>Advantage client code must not change​</a:t>
            </a:r>
          </a:p>
          <a:p>
            <a:pPr fontAlgn="base"/>
            <a:r>
              <a:rPr lang="en-US" dirty="0"/>
              <a:t>Disadvantage when we need a new concrete implementation the factory code will need to change​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52950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66372C91-CBD5-4751-A228-A0453D2D86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/>
              <a:t>Create </a:t>
            </a:r>
            <a:r>
              <a:rPr lang="en-US" dirty="0" err="1"/>
              <a:t>FastFoodFactory</a:t>
            </a:r>
            <a:r>
              <a:rPr lang="en-US" dirty="0"/>
              <a:t> &amp; </a:t>
            </a:r>
            <a:r>
              <a:rPr lang="en-US" dirty="0" err="1"/>
              <a:t>OrganicFoodFactory</a:t>
            </a:r>
            <a:endParaRPr lang="en-US" dirty="0"/>
          </a:p>
          <a:p>
            <a:pPr marL="457200" indent="-457200">
              <a:buAutoNum type="arabicPeriod"/>
            </a:pPr>
            <a:r>
              <a:rPr lang="en-US" dirty="0"/>
              <a:t>Make Test work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26C2CB2-E118-4ECF-9AD0-411D0CAED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factory pattern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90898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The core principle of testable code is usage of interfaces to build decoupled components</a:t>
            </a:r>
          </a:p>
          <a:p>
            <a:r>
              <a:rPr lang="en-US" dirty="0"/>
              <a:t>Containers offer different features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For most part, all accomplish the same thing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Choose the one that you like</a:t>
            </a:r>
          </a:p>
          <a:p>
            <a:r>
              <a:rPr lang="en-US" dirty="0"/>
              <a:t>Inversion of control != DI container</a:t>
            </a:r>
          </a:p>
          <a:p>
            <a:r>
              <a:rPr lang="en-US" dirty="0"/>
              <a:t>A DI container does NOT facilitate testing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The DI concepts do</a:t>
            </a:r>
          </a:p>
          <a:p>
            <a:r>
              <a:rPr lang="en-US" dirty="0"/>
              <a:t>Service locator is an anti-pattern -&gt; it depends</a:t>
            </a:r>
          </a:p>
        </p:txBody>
      </p:sp>
    </p:spTree>
    <p:extLst>
      <p:ext uri="{BB962C8B-B14F-4D97-AF65-F5344CB8AC3E}">
        <p14:creationId xmlns:p14="http://schemas.microsoft.com/office/powerpoint/2010/main" val="2749805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829514C7-903D-4294-8ED1-541F3C34F1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Dependency inversion principle</a:t>
            </a:r>
          </a:p>
          <a:p>
            <a:r>
              <a:rPr lang="en-GB" dirty="0"/>
              <a:t>High level modules should not depend on low level modules</a:t>
            </a:r>
          </a:p>
          <a:p>
            <a:r>
              <a:rPr lang="en-GB" dirty="0"/>
              <a:t>Modules should depend on abstractions</a:t>
            </a:r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014BE23-63FB-493B-A73D-EDBA10E15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SOLI</a:t>
            </a:r>
            <a:r>
              <a:rPr lang="en-GB" dirty="0">
                <a:solidFill>
                  <a:srgbClr val="E9531D"/>
                </a:solidFill>
              </a:rPr>
              <a:t>D</a:t>
            </a:r>
            <a:endParaRPr lang="en-US" dirty="0">
              <a:solidFill>
                <a:srgbClr val="E9531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655132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</p:spTree>
    <p:extLst>
      <p:ext uri="{BB962C8B-B14F-4D97-AF65-F5344CB8AC3E}">
        <p14:creationId xmlns:p14="http://schemas.microsoft.com/office/powerpoint/2010/main" val="4884912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570BA9F8-CBAD-4982-B5A9-686127B54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116" y="845596"/>
            <a:ext cx="6553768" cy="5166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9714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B4A775F-CB46-4F77-BCA3-5B6E71522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1051" y="1720850"/>
            <a:ext cx="4538711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37853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47A17BC3-D66D-42BA-884B-2CDD0B637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3976" y="1321887"/>
            <a:ext cx="5624047" cy="421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0385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Because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Bad abstractions</a:t>
            </a:r>
          </a:p>
          <a:p>
            <a:r>
              <a:rPr lang="en-US" dirty="0"/>
              <a:t>Wrong cohesion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Which things belong together</a:t>
            </a:r>
          </a:p>
          <a:p>
            <a:r>
              <a:rPr lang="en-US" dirty="0"/>
              <a:t>2 much developer freedom</a:t>
            </a:r>
          </a:p>
          <a:p>
            <a:r>
              <a:rPr lang="en-US" dirty="0"/>
              <a:t>Coupling to frameworks and libraries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Utility projects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Frameworks scattered all over the application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Frameworks only help with encapsulation</a:t>
            </a:r>
          </a:p>
          <a:p>
            <a:r>
              <a:rPr lang="en-US" dirty="0"/>
              <a:t>No guidance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How do you start a new project?</a:t>
            </a:r>
          </a:p>
        </p:txBody>
      </p:sp>
    </p:spTree>
    <p:extLst>
      <p:ext uri="{BB962C8B-B14F-4D97-AF65-F5344CB8AC3E}">
        <p14:creationId xmlns:p14="http://schemas.microsoft.com/office/powerpoint/2010/main" val="1361640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A good solution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Classes </a:t>
            </a:r>
            <a:r>
              <a:rPr lang="nl-BE" dirty="0" err="1"/>
              <a:t>that</a:t>
            </a:r>
            <a:r>
              <a:rPr lang="nl-BE" dirty="0"/>
              <a:t> change </a:t>
            </a:r>
            <a:r>
              <a:rPr lang="nl-BE" dirty="0" err="1"/>
              <a:t>together</a:t>
            </a:r>
            <a:r>
              <a:rPr lang="nl-BE" dirty="0"/>
              <a:t>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packaged</a:t>
            </a:r>
            <a:r>
              <a:rPr lang="nl-BE" dirty="0"/>
              <a:t> </a:t>
            </a:r>
            <a:r>
              <a:rPr lang="nl-BE" dirty="0" err="1"/>
              <a:t>together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Deployment deliverables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Separation</a:t>
            </a:r>
            <a:r>
              <a:rPr lang="nl-BE" dirty="0"/>
              <a:t> of concerns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Applies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classes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Establish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seperate</a:t>
            </a:r>
            <a:r>
              <a:rPr lang="nl-BE" dirty="0"/>
              <a:t> </a:t>
            </a:r>
            <a:r>
              <a:rPr lang="nl-BE" dirty="0" err="1"/>
              <a:t>behaviours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responsibilities</a:t>
            </a:r>
            <a:r>
              <a:rPr lang="nl-BE" dirty="0"/>
              <a:t> in a system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Remember</a:t>
            </a:r>
            <a:r>
              <a:rPr lang="nl-BE" dirty="0"/>
              <a:t> a class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responsible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one</a:t>
            </a:r>
            <a:r>
              <a:rPr lang="nl-BE" dirty="0"/>
              <a:t> </a:t>
            </a:r>
            <a:r>
              <a:rPr lang="nl-BE" dirty="0" err="1"/>
              <a:t>thing</a:t>
            </a:r>
            <a:r>
              <a:rPr lang="nl-BE" dirty="0"/>
              <a:t>, </a:t>
            </a:r>
            <a:r>
              <a:rPr lang="nl-BE" dirty="0" err="1"/>
              <a:t>the</a:t>
            </a:r>
            <a:r>
              <a:rPr lang="nl-BE" dirty="0"/>
              <a:t> </a:t>
            </a:r>
            <a:r>
              <a:rPr lang="nl-BE" dirty="0" err="1"/>
              <a:t>same</a:t>
            </a:r>
            <a:r>
              <a:rPr lang="nl-BE" dirty="0"/>
              <a:t> is </a:t>
            </a:r>
            <a:r>
              <a:rPr lang="nl-BE" dirty="0" err="1"/>
              <a:t>true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80311375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Companies try to solve this in different ways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A </a:t>
            </a:r>
            <a:r>
              <a:rPr lang="nl-BE" dirty="0" err="1"/>
              <a:t>written</a:t>
            </a:r>
            <a:r>
              <a:rPr lang="nl-BE" dirty="0"/>
              <a:t> guide</a:t>
            </a:r>
            <a:r>
              <a:rPr lang="en-US" dirty="0"/>
              <a:t>​</a:t>
            </a:r>
          </a:p>
          <a:p>
            <a:pPr lvl="1" fontAlgn="base"/>
            <a:r>
              <a:rPr lang="nl-BE" dirty="0">
                <a:solidFill>
                  <a:schemeClr val="bg1"/>
                </a:solidFill>
              </a:rPr>
              <a:t>Publisher is a </a:t>
            </a:r>
            <a:r>
              <a:rPr lang="nl-BE" dirty="0" err="1">
                <a:solidFill>
                  <a:schemeClr val="bg1"/>
                </a:solidFill>
              </a:rPr>
              <a:t>developer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with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lot's</a:t>
            </a:r>
            <a:r>
              <a:rPr lang="nl-BE" dirty="0">
                <a:solidFill>
                  <a:schemeClr val="bg1"/>
                </a:solidFill>
              </a:rPr>
              <a:t> of </a:t>
            </a:r>
            <a:r>
              <a:rPr lang="nl-BE" dirty="0" err="1">
                <a:solidFill>
                  <a:schemeClr val="bg1"/>
                </a:solidFill>
              </a:rPr>
              <a:t>experience</a:t>
            </a:r>
            <a:r>
              <a:rPr lang="en-US" dirty="0">
                <a:solidFill>
                  <a:schemeClr val="bg1"/>
                </a:solidFill>
              </a:rPr>
              <a:t>​</a:t>
            </a:r>
          </a:p>
          <a:p>
            <a:pPr fontAlgn="base"/>
            <a:r>
              <a:rPr lang="nl-BE" dirty="0" err="1"/>
              <a:t>Several</a:t>
            </a:r>
            <a:r>
              <a:rPr lang="nl-BE" dirty="0"/>
              <a:t> </a:t>
            </a:r>
            <a:r>
              <a:rPr lang="nl-BE" dirty="0" err="1"/>
              <a:t>custom</a:t>
            </a:r>
            <a:r>
              <a:rPr lang="nl-BE" dirty="0"/>
              <a:t> project templates</a:t>
            </a:r>
            <a:r>
              <a:rPr lang="en-US" dirty="0"/>
              <a:t>​</a:t>
            </a:r>
          </a:p>
          <a:p>
            <a:pPr lvl="1" fontAlgn="base"/>
            <a:r>
              <a:rPr lang="nl-BE" dirty="0" err="1">
                <a:solidFill>
                  <a:schemeClr val="bg1"/>
                </a:solidFill>
              </a:rPr>
              <a:t>Still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much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responsability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for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developers</a:t>
            </a:r>
            <a:r>
              <a:rPr lang="en-US" dirty="0">
                <a:solidFill>
                  <a:schemeClr val="bg1"/>
                </a:solidFill>
              </a:rPr>
              <a:t>​</a:t>
            </a:r>
          </a:p>
          <a:p>
            <a:pPr fontAlgn="base"/>
            <a:r>
              <a:rPr lang="nl-BE" dirty="0"/>
              <a:t>Code reviews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Guidance</a:t>
            </a:r>
            <a:r>
              <a:rPr lang="nl-BE" dirty="0"/>
              <a:t> </a:t>
            </a:r>
            <a:r>
              <a:rPr lang="nl-BE" dirty="0" err="1"/>
              <a:t>automation</a:t>
            </a:r>
            <a:r>
              <a:rPr lang="en-US" dirty="0"/>
              <a:t>​</a:t>
            </a:r>
          </a:p>
          <a:p>
            <a:pPr lvl="1" fontAlgn="base"/>
            <a:r>
              <a:rPr lang="nl-BE" dirty="0">
                <a:solidFill>
                  <a:schemeClr val="bg1"/>
                </a:solidFill>
              </a:rPr>
              <a:t>Best approach</a:t>
            </a:r>
            <a:r>
              <a:rPr lang="en-US" dirty="0">
                <a:solidFill>
                  <a:schemeClr val="bg1"/>
                </a:solidFill>
              </a:rPr>
              <a:t>​</a:t>
            </a:r>
          </a:p>
          <a:p>
            <a:pPr lvl="1" fontAlgn="base"/>
            <a:r>
              <a:rPr lang="nl-BE" dirty="0" err="1">
                <a:solidFill>
                  <a:schemeClr val="bg1"/>
                </a:solidFill>
              </a:rPr>
              <a:t>Problems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 get </a:t>
            </a:r>
            <a:r>
              <a:rPr lang="nl-BE" dirty="0" err="1">
                <a:solidFill>
                  <a:schemeClr val="bg1"/>
                </a:solidFill>
              </a:rPr>
              <a:t>it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work</a:t>
            </a:r>
            <a:r>
              <a:rPr lang="nl-BE" dirty="0">
                <a:solidFill>
                  <a:schemeClr val="bg1"/>
                </a:solidFill>
              </a:rPr>
              <a:t>(</a:t>
            </a:r>
            <a:r>
              <a:rPr lang="nl-BE" dirty="0" err="1">
                <a:solidFill>
                  <a:schemeClr val="bg1"/>
                </a:solidFill>
              </a:rPr>
              <a:t>installation</a:t>
            </a:r>
            <a:r>
              <a:rPr lang="nl-BE" dirty="0">
                <a:solidFill>
                  <a:schemeClr val="bg1"/>
                </a:solidFill>
              </a:rPr>
              <a:t>, </a:t>
            </a:r>
            <a:r>
              <a:rPr lang="nl-BE" dirty="0" err="1">
                <a:solidFill>
                  <a:schemeClr val="bg1"/>
                </a:solidFill>
              </a:rPr>
              <a:t>errors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with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recipe</a:t>
            </a:r>
            <a:r>
              <a:rPr lang="nl-BE" dirty="0">
                <a:solidFill>
                  <a:schemeClr val="bg1"/>
                </a:solidFill>
              </a:rPr>
              <a:t>)</a:t>
            </a:r>
            <a:r>
              <a:rPr lang="en-US" dirty="0">
                <a:solidFill>
                  <a:schemeClr val="bg1"/>
                </a:solidFill>
              </a:rPr>
              <a:t>​</a:t>
            </a:r>
          </a:p>
          <a:p>
            <a:pPr lvl="1" fontAlgn="base"/>
            <a:r>
              <a:rPr lang="nl-BE" dirty="0">
                <a:solidFill>
                  <a:schemeClr val="bg1"/>
                </a:solidFill>
              </a:rPr>
              <a:t>Developers </a:t>
            </a:r>
            <a:r>
              <a:rPr lang="nl-BE" dirty="0" err="1">
                <a:solidFill>
                  <a:schemeClr val="bg1"/>
                </a:solidFill>
              </a:rPr>
              <a:t>can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still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decide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 put logic in 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 UI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057071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Architectural patterns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 err="1"/>
              <a:t>Not</a:t>
            </a:r>
            <a:r>
              <a:rPr lang="nl-BE" dirty="0"/>
              <a:t> design </a:t>
            </a:r>
            <a:r>
              <a:rPr lang="nl-BE" dirty="0" err="1"/>
              <a:t>patterns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structure</a:t>
            </a:r>
            <a:r>
              <a:rPr lang="nl-BE" dirty="0"/>
              <a:t> </a:t>
            </a:r>
            <a:r>
              <a:rPr lang="nl-BE" dirty="0" err="1"/>
              <a:t>your</a:t>
            </a:r>
            <a:r>
              <a:rPr lang="nl-BE" dirty="0"/>
              <a:t> solution </a:t>
            </a:r>
            <a:r>
              <a:rPr lang="nl-BE" dirty="0" err="1"/>
              <a:t>and</a:t>
            </a:r>
            <a:r>
              <a:rPr lang="nl-BE" dirty="0"/>
              <a:t> software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Keep track of </a:t>
            </a:r>
            <a:r>
              <a:rPr lang="nl-BE" dirty="0" err="1"/>
              <a:t>dependencies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Ways</a:t>
            </a:r>
            <a:r>
              <a:rPr lang="nl-BE" dirty="0"/>
              <a:t> of </a:t>
            </a:r>
            <a:r>
              <a:rPr lang="nl-BE" dirty="0" err="1"/>
              <a:t>laying</a:t>
            </a:r>
            <a:r>
              <a:rPr lang="nl-BE" dirty="0"/>
              <a:t> out </a:t>
            </a:r>
            <a:r>
              <a:rPr lang="nl-BE" dirty="0" err="1"/>
              <a:t>your</a:t>
            </a:r>
            <a:r>
              <a:rPr lang="nl-BE" dirty="0"/>
              <a:t> software/solution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make </a:t>
            </a:r>
            <a:r>
              <a:rPr lang="nl-BE" dirty="0" err="1"/>
              <a:t>decisions</a:t>
            </a:r>
            <a:r>
              <a:rPr lang="nl-BE" dirty="0"/>
              <a:t> </a:t>
            </a:r>
            <a:r>
              <a:rPr lang="nl-BE" dirty="0" err="1"/>
              <a:t>about</a:t>
            </a:r>
            <a:r>
              <a:rPr lang="nl-BE" dirty="0"/>
              <a:t> </a:t>
            </a:r>
            <a:r>
              <a:rPr lang="nl-BE" dirty="0" err="1"/>
              <a:t>coupling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cohesion</a:t>
            </a:r>
            <a:endParaRPr lang="nl-BE" dirty="0"/>
          </a:p>
          <a:p>
            <a:pPr lvl="1" fontAlgn="base"/>
            <a:r>
              <a:rPr lang="nl-BE" dirty="0">
                <a:solidFill>
                  <a:schemeClr val="bg1"/>
                </a:solidFill>
              </a:rPr>
              <a:t>How are </a:t>
            </a:r>
            <a:r>
              <a:rPr lang="nl-BE" dirty="0" err="1">
                <a:solidFill>
                  <a:schemeClr val="bg1"/>
                </a:solidFill>
              </a:rPr>
              <a:t>things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linked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each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other</a:t>
            </a:r>
            <a:r>
              <a:rPr lang="nl-BE" dirty="0">
                <a:solidFill>
                  <a:schemeClr val="bg1"/>
                </a:solidFill>
              </a:rPr>
              <a:t>?</a:t>
            </a:r>
          </a:p>
          <a:p>
            <a:pPr lvl="1" fontAlgn="base"/>
            <a:r>
              <a:rPr lang="nl-BE" dirty="0" err="1">
                <a:solidFill>
                  <a:schemeClr val="bg1"/>
                </a:solidFill>
              </a:rPr>
              <a:t>Which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things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belong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together</a:t>
            </a:r>
            <a:r>
              <a:rPr lang="nl-BE" dirty="0">
                <a:solidFill>
                  <a:schemeClr val="bg1"/>
                </a:solidFill>
              </a:rPr>
              <a:t>?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2292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3-tier architecture</a:t>
            </a:r>
          </a:p>
        </p:txBody>
      </p:sp>
    </p:spTree>
    <p:extLst>
      <p:ext uri="{BB962C8B-B14F-4D97-AF65-F5344CB8AC3E}">
        <p14:creationId xmlns:p14="http://schemas.microsoft.com/office/powerpoint/2010/main" val="273041558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4" y="692061"/>
            <a:ext cx="8829531" cy="438665"/>
          </a:xfrm>
        </p:spPr>
        <p:txBody>
          <a:bodyPr/>
          <a:lstStyle/>
          <a:p>
            <a:r>
              <a:rPr lang="en-US" dirty="0"/>
              <a:t>First answer on cohesion and coupling: 3 layered architecture</a:t>
            </a:r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AA629892-09B0-4E10-82C5-4FB387F4B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14" y="1269904"/>
            <a:ext cx="6431252" cy="4615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299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5800F6-7A6C-4F21-A3DF-93393B492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 for today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09EC21B-015F-4AE7-9500-0D4D414D7D99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GB" dirty="0"/>
              <a:t>Dependencies and coupling</a:t>
            </a:r>
          </a:p>
          <a:p>
            <a:r>
              <a:rPr lang="en-GB" dirty="0"/>
              <a:t>DI principles + IOC containers</a:t>
            </a:r>
          </a:p>
          <a:p>
            <a:r>
              <a:rPr lang="en-GB" dirty="0"/>
              <a:t>Service locators</a:t>
            </a:r>
          </a:p>
          <a:p>
            <a:r>
              <a:rPr lang="en-GB" dirty="0"/>
              <a:t>Other techniques for object creation</a:t>
            </a:r>
          </a:p>
          <a:p>
            <a:r>
              <a:rPr lang="en-GB" dirty="0"/>
              <a:t>Architectural styles built around dependencies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66626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The concept of layers isn’t something new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Think about the OSI model in networking</a:t>
            </a:r>
          </a:p>
          <a:p>
            <a:r>
              <a:rPr lang="en-US" dirty="0"/>
              <a:t>Every layer is depends on the layer beneath it</a:t>
            </a:r>
          </a:p>
          <a:p>
            <a:r>
              <a:rPr lang="en-US" dirty="0"/>
              <a:t>Every layer delegates subtasks to the layer underneath it</a:t>
            </a:r>
          </a:p>
          <a:p>
            <a:r>
              <a:rPr lang="en-US" dirty="0"/>
              <a:t>At least 3 layers but there is no guidance on the number of layers that should be used</a:t>
            </a:r>
          </a:p>
          <a:p>
            <a:r>
              <a:rPr lang="en-US" dirty="0"/>
              <a:t>In real life, you can usually count the number of layers within an application by knowing the number of tech leads previously involved on the project 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Baklava architecture</a:t>
            </a:r>
          </a:p>
        </p:txBody>
      </p:sp>
    </p:spTree>
    <p:extLst>
      <p:ext uri="{BB962C8B-B14F-4D97-AF65-F5344CB8AC3E}">
        <p14:creationId xmlns:p14="http://schemas.microsoft.com/office/powerpoint/2010/main" val="172230328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The business </a:t>
            </a:r>
            <a:r>
              <a:rPr lang="nl-BE" dirty="0" err="1"/>
              <a:t>layer</a:t>
            </a:r>
            <a:r>
              <a:rPr lang="nl-BE" dirty="0"/>
              <a:t> </a:t>
            </a:r>
            <a:r>
              <a:rPr lang="nl-BE" dirty="0" err="1"/>
              <a:t>depends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data </a:t>
            </a:r>
            <a:r>
              <a:rPr lang="nl-BE" dirty="0" err="1"/>
              <a:t>layer</a:t>
            </a:r>
            <a:endParaRPr lang="nl-BE" dirty="0"/>
          </a:p>
          <a:p>
            <a:pPr fontAlgn="base"/>
            <a:r>
              <a:rPr lang="nl-BE" dirty="0"/>
              <a:t>Easy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developers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logic in UI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Easy to pass business logic on purpose or accidentally and perform data access in UI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struggle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finding</a:t>
            </a:r>
            <a:r>
              <a:rPr lang="nl-BE" dirty="0"/>
              <a:t> correct </a:t>
            </a:r>
            <a:r>
              <a:rPr lang="nl-BE" dirty="0" err="1"/>
              <a:t>place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Product is built on top of a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which</a:t>
            </a:r>
            <a:r>
              <a:rPr lang="nl-BE" dirty="0"/>
              <a:t> </a:t>
            </a:r>
            <a:r>
              <a:rPr lang="nl-BE" dirty="0" err="1"/>
              <a:t>can</a:t>
            </a:r>
            <a:r>
              <a:rPr lang="nl-BE" dirty="0"/>
              <a:t> change over time(</a:t>
            </a:r>
            <a:r>
              <a:rPr lang="nl-BE" dirty="0" err="1"/>
              <a:t>asmx</a:t>
            </a:r>
            <a:r>
              <a:rPr lang="nl-BE" dirty="0"/>
              <a:t> → WCF)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Logic is </a:t>
            </a:r>
            <a:r>
              <a:rPr lang="nl-BE" dirty="0" err="1"/>
              <a:t>scattered</a:t>
            </a:r>
            <a:r>
              <a:rPr lang="nl-BE" dirty="0"/>
              <a:t>, hard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locate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Library </a:t>
            </a:r>
            <a:r>
              <a:rPr lang="nl-BE" dirty="0" err="1"/>
              <a:t>explosions</a:t>
            </a:r>
            <a:r>
              <a:rPr lang="nl-BE" dirty="0"/>
              <a:t>: easy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references</a:t>
            </a:r>
            <a:r>
              <a:rPr lang="nl-BE" dirty="0"/>
              <a:t> (log4net, </a:t>
            </a:r>
            <a:r>
              <a:rPr lang="nl-BE" dirty="0" err="1"/>
              <a:t>automapper</a:t>
            </a:r>
            <a:r>
              <a:rPr lang="nl-BE" dirty="0"/>
              <a:t>, IOC containers)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00889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</p:spTree>
    <p:extLst>
      <p:ext uri="{BB962C8B-B14F-4D97-AF65-F5344CB8AC3E}">
        <p14:creationId xmlns:p14="http://schemas.microsoft.com/office/powerpoint/2010/main" val="282185902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First defined in four blogposts by Jeffrey Palermo​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http://jeffreypalermo.com/blog/the-onion-architecture-part-1/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http://jeffreypalermo.com/blog/the-onion-architecture-part-2/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http://jeffreypalermo.com/blog/the-onion-architecture-part-3/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http://jeffreypalermo.com/blog/onion-architecture-part-4-after-four-years/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/>
              <a:t>Very similar to hexagonal architecture</a:t>
            </a:r>
          </a:p>
          <a:p>
            <a:r>
              <a:rPr lang="en-US" dirty="0"/>
              <a:t>Architectural pattern where the core object model is represented in a way that does not accept dependencies on less stable code</a:t>
            </a:r>
          </a:p>
          <a:p>
            <a:r>
              <a:rPr lang="en-US" dirty="0"/>
              <a:t>Switch the direction of dependencies</a:t>
            </a:r>
          </a:p>
        </p:txBody>
      </p:sp>
    </p:spTree>
    <p:extLst>
      <p:ext uri="{BB962C8B-B14F-4D97-AF65-F5344CB8AC3E}">
        <p14:creationId xmlns:p14="http://schemas.microsoft.com/office/powerpoint/2010/main" val="41513970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3816D3B-CC86-4EF1-AA2B-84C79D89B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1773" y="624460"/>
            <a:ext cx="7948453" cy="5609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3328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The </a:t>
            </a:r>
            <a:r>
              <a:rPr lang="nl-BE" dirty="0" err="1"/>
              <a:t>application</a:t>
            </a:r>
            <a:r>
              <a:rPr lang="nl-BE" dirty="0"/>
              <a:t> is built </a:t>
            </a:r>
            <a:r>
              <a:rPr lang="nl-BE" dirty="0" err="1"/>
              <a:t>around</a:t>
            </a:r>
            <a:r>
              <a:rPr lang="nl-BE" dirty="0"/>
              <a:t> </a:t>
            </a:r>
            <a:r>
              <a:rPr lang="nl-BE" dirty="0" err="1"/>
              <a:t>an</a:t>
            </a:r>
            <a:r>
              <a:rPr lang="nl-BE" dirty="0"/>
              <a:t> independent object model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Inner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define</a:t>
            </a:r>
            <a:r>
              <a:rPr lang="nl-BE" dirty="0"/>
              <a:t> interfaces. Outer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implement</a:t>
            </a:r>
            <a:r>
              <a:rPr lang="nl-BE" dirty="0"/>
              <a:t> interfaces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Direction</a:t>
            </a:r>
            <a:r>
              <a:rPr lang="nl-BE" dirty="0"/>
              <a:t> of </a:t>
            </a:r>
            <a:r>
              <a:rPr lang="nl-BE" dirty="0" err="1"/>
              <a:t>coupling</a:t>
            </a:r>
            <a:r>
              <a:rPr lang="nl-BE" dirty="0"/>
              <a:t> is </a:t>
            </a:r>
            <a:r>
              <a:rPr lang="nl-BE" dirty="0" err="1"/>
              <a:t>toward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center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application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code </a:t>
            </a:r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compiled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run </a:t>
            </a:r>
            <a:r>
              <a:rPr lang="nl-BE" dirty="0" err="1"/>
              <a:t>seperately</a:t>
            </a:r>
            <a:r>
              <a:rPr lang="nl-BE" dirty="0"/>
              <a:t> </a:t>
            </a:r>
            <a:r>
              <a:rPr lang="nl-BE" dirty="0" err="1"/>
              <a:t>from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. (TDD)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03582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CORE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Everything</a:t>
            </a:r>
            <a:r>
              <a:rPr lang="nl-BE" dirty="0"/>
              <a:t> </a:t>
            </a:r>
            <a:r>
              <a:rPr lang="nl-BE" dirty="0" err="1"/>
              <a:t>unique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business: domain </a:t>
            </a:r>
            <a:r>
              <a:rPr lang="nl-BE" dirty="0" err="1"/>
              <a:t>models</a:t>
            </a:r>
            <a:r>
              <a:rPr lang="nl-BE" dirty="0"/>
              <a:t>, </a:t>
            </a:r>
            <a:r>
              <a:rPr lang="nl-BE" dirty="0" err="1"/>
              <a:t>validation</a:t>
            </a:r>
            <a:r>
              <a:rPr lang="nl-BE" dirty="0"/>
              <a:t> </a:t>
            </a:r>
            <a:r>
              <a:rPr lang="nl-BE" dirty="0" err="1"/>
              <a:t>rules</a:t>
            </a:r>
            <a:r>
              <a:rPr lang="nl-BE" dirty="0"/>
              <a:t>, </a:t>
            </a:r>
            <a:r>
              <a:rPr lang="nl-BE" dirty="0" err="1"/>
              <a:t>workflows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Defines</a:t>
            </a:r>
            <a:r>
              <a:rPr lang="nl-BE" dirty="0"/>
              <a:t> </a:t>
            </a:r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technical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as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references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code: WCF, MVC, EF</a:t>
            </a:r>
            <a:r>
              <a:rPr lang="en-US" dirty="0"/>
              <a:t>​, </a:t>
            </a:r>
            <a:r>
              <a:rPr lang="en-US" dirty="0" err="1"/>
              <a:t>gRPC</a:t>
            </a:r>
            <a:r>
              <a:rPr lang="en-US" dirty="0"/>
              <a:t>, …</a:t>
            </a:r>
          </a:p>
        </p:txBody>
      </p:sp>
    </p:spTree>
    <p:extLst>
      <p:ext uri="{BB962C8B-B14F-4D97-AF65-F5344CB8AC3E}">
        <p14:creationId xmlns:p14="http://schemas.microsoft.com/office/powerpoint/2010/main" val="49986930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INFRASTRUCTURE</a:t>
            </a:r>
          </a:p>
          <a:p>
            <a:pPr fontAlgn="base"/>
            <a:r>
              <a:rPr lang="nl-BE" dirty="0" err="1"/>
              <a:t>Provide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CORE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Call web services, acces database, </a:t>
            </a:r>
            <a:r>
              <a:rPr lang="nl-BE" dirty="0" err="1"/>
              <a:t>logging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 </a:t>
            </a:r>
            <a:r>
              <a:rPr lang="nl-BE" dirty="0" err="1"/>
              <a:t>belongs</a:t>
            </a:r>
            <a:r>
              <a:rPr lang="nl-BE" dirty="0"/>
              <a:t> here  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15032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DEPENDENCY RESOLUTION</a:t>
            </a:r>
          </a:p>
          <a:p>
            <a:pPr fontAlgn="base"/>
            <a:r>
              <a:rPr lang="nl-BE" dirty="0" err="1"/>
              <a:t>Thin</a:t>
            </a:r>
            <a:r>
              <a:rPr lang="nl-BE" dirty="0"/>
              <a:t> </a:t>
            </a:r>
            <a:r>
              <a:rPr lang="nl-BE" dirty="0" err="1"/>
              <a:t>layer</a:t>
            </a:r>
            <a:r>
              <a:rPr lang="nl-BE" dirty="0"/>
              <a:t>, </a:t>
            </a:r>
            <a:r>
              <a:rPr lang="nl-BE" dirty="0" err="1"/>
              <a:t>contains</a:t>
            </a:r>
            <a:r>
              <a:rPr lang="nl-BE" dirty="0"/>
              <a:t> no logic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Wires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interfaces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Runs startup/</a:t>
            </a:r>
            <a:r>
              <a:rPr lang="nl-BE" dirty="0" err="1"/>
              <a:t>configuration</a:t>
            </a:r>
            <a:r>
              <a:rPr lang="nl-BE" dirty="0"/>
              <a:t> logic (bootstrapper)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32763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3">
            <a:extLst>
              <a:ext uri="{FF2B5EF4-FFF2-40B4-BE49-F238E27FC236}">
                <a16:creationId xmlns:a16="http://schemas.microsoft.com/office/drawing/2014/main" id="{001C172F-15A7-4194-B5E9-A6B297151D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812" b="108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919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1FAE8-8948-41E6-8D9F-C72B97A3D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.NET App models</a:t>
            </a:r>
            <a:endParaRPr lang="en-US" dirty="0"/>
          </a:p>
        </p:txBody>
      </p:sp>
      <p:pic>
        <p:nvPicPr>
          <p:cNvPr id="4" name="Picture 2" descr=".Net Core 2.0, ASP.NET Core 2.0, Entity Framework Core 2.0 ...">
            <a:extLst>
              <a:ext uri="{FF2B5EF4-FFF2-40B4-BE49-F238E27FC236}">
                <a16:creationId xmlns:a16="http://schemas.microsoft.com/office/drawing/2014/main" id="{03416B35-0663-4692-A2CE-FE6DECC434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" t="19278" r="11576"/>
          <a:stretch/>
        </p:blipFill>
        <p:spPr bwMode="auto">
          <a:xfrm>
            <a:off x="1850571" y="1357981"/>
            <a:ext cx="8490857" cy="4623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852029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poetry reader</a:t>
            </a:r>
          </a:p>
        </p:txBody>
      </p:sp>
    </p:spTree>
    <p:extLst>
      <p:ext uri="{BB962C8B-B14F-4D97-AF65-F5344CB8AC3E}">
        <p14:creationId xmlns:p14="http://schemas.microsoft.com/office/powerpoint/2010/main" val="295963648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True </a:t>
            </a:r>
            <a:r>
              <a:rPr lang="nl-BE" dirty="0" err="1"/>
              <a:t>loose</a:t>
            </a:r>
            <a:r>
              <a:rPr lang="nl-BE" dirty="0"/>
              <a:t> </a:t>
            </a:r>
            <a:r>
              <a:rPr lang="nl-BE" dirty="0" err="1"/>
              <a:t>coupling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need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shared </a:t>
            </a:r>
            <a:r>
              <a:rPr lang="nl-BE" dirty="0" err="1"/>
              <a:t>utillities</a:t>
            </a:r>
            <a:r>
              <a:rPr lang="nl-BE" dirty="0"/>
              <a:t> </a:t>
            </a:r>
            <a:r>
              <a:rPr lang="nl-BE" dirty="0" err="1"/>
              <a:t>projects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Compiler </a:t>
            </a:r>
            <a:r>
              <a:rPr lang="nl-BE" dirty="0" err="1"/>
              <a:t>enforces</a:t>
            </a:r>
            <a:r>
              <a:rPr lang="nl-BE" dirty="0"/>
              <a:t> </a:t>
            </a:r>
            <a:r>
              <a:rPr lang="nl-BE" dirty="0" err="1"/>
              <a:t>dependencies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, </a:t>
            </a:r>
            <a:r>
              <a:rPr lang="nl-BE" dirty="0" err="1"/>
              <a:t>impossible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UI </a:t>
            </a:r>
            <a:r>
              <a:rPr lang="nl-BE" dirty="0" err="1"/>
              <a:t>and</a:t>
            </a:r>
            <a:r>
              <a:rPr lang="nl-BE" dirty="0"/>
              <a:t> data access </a:t>
            </a:r>
            <a:r>
              <a:rPr lang="nl-BE" dirty="0" err="1"/>
              <a:t>become</a:t>
            </a:r>
            <a:r>
              <a:rPr lang="nl-BE" dirty="0"/>
              <a:t> smaller,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related</a:t>
            </a:r>
            <a:r>
              <a:rPr lang="nl-BE" dirty="0"/>
              <a:t> stuff in </a:t>
            </a:r>
            <a:r>
              <a:rPr lang="nl-BE" dirty="0" err="1"/>
              <a:t>there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know</a:t>
            </a:r>
            <a:r>
              <a:rPr lang="nl-BE" dirty="0"/>
              <a:t> </a:t>
            </a:r>
            <a:r>
              <a:rPr lang="nl-BE" dirty="0" err="1"/>
              <a:t>where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code (easy model)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Software is portable </a:t>
            </a:r>
            <a:r>
              <a:rPr lang="nl-BE" dirty="0" err="1"/>
              <a:t>not</a:t>
            </a:r>
            <a:r>
              <a:rPr lang="nl-BE" dirty="0"/>
              <a:t> </a:t>
            </a:r>
            <a:r>
              <a:rPr lang="nl-BE" dirty="0" err="1"/>
              <a:t>dependent</a:t>
            </a:r>
            <a:r>
              <a:rPr lang="nl-BE" dirty="0"/>
              <a:t> on </a:t>
            </a:r>
            <a:r>
              <a:rPr lang="nl-BE" dirty="0" err="1"/>
              <a:t>technology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1478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Excercises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91857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Think about the structure of you solution, this impacts your deployments and maintenance</a:t>
            </a:r>
          </a:p>
          <a:p>
            <a:r>
              <a:rPr lang="en-US" dirty="0"/>
              <a:t>Don’t use too many layers</a:t>
            </a:r>
          </a:p>
          <a:p>
            <a:pPr marL="342265" indent="-342265"/>
            <a:r>
              <a:rPr lang="en-US" dirty="0"/>
              <a:t>Don’t couple to a delivery mechanism like the web or an implementation detail like a database</a:t>
            </a:r>
          </a:p>
          <a:p>
            <a:r>
              <a:rPr lang="en-US" dirty="0"/>
              <a:t>Protect your domain, this is the important stuff</a:t>
            </a:r>
          </a:p>
          <a:p>
            <a:r>
              <a:rPr lang="en-US" dirty="0"/>
              <a:t>Make the UI, database and other infrastructure a plugin to your application</a:t>
            </a:r>
          </a:p>
        </p:txBody>
      </p:sp>
    </p:spTree>
    <p:extLst>
      <p:ext uri="{BB962C8B-B14F-4D97-AF65-F5344CB8AC3E}">
        <p14:creationId xmlns:p14="http://schemas.microsoft.com/office/powerpoint/2010/main" val="109965628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Learning journey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marL="342265" indent="-342265"/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https://www.youtube.com/user/IAmTimCorey/videos</a:t>
            </a:r>
            <a:r>
              <a:rPr lang="en-US" dirty="0"/>
              <a:t> (</a:t>
            </a:r>
            <a:r>
              <a:rPr lang="en-US" dirty="0" err="1"/>
              <a:t>IAmTimCore</a:t>
            </a:r>
            <a:r>
              <a:rPr lang="en-US" dirty="0"/>
              <a:t>)</a:t>
            </a:r>
          </a:p>
          <a:p>
            <a:pPr marL="342265" indent="-342265"/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https://www.pluralsight.com/courses/inversion-of-control</a:t>
            </a:r>
            <a:r>
              <a:rPr lang="en-US" dirty="0"/>
              <a:t> (</a:t>
            </a:r>
            <a:r>
              <a:rPr lang="en-US" dirty="0" err="1"/>
              <a:t>PluralSight</a:t>
            </a:r>
            <a:r>
              <a:rPr lang="en-US" dirty="0"/>
              <a:t>)</a:t>
            </a:r>
          </a:p>
          <a:p>
            <a:pPr marL="342265" indent="-342265"/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https://docs.microsoft.com/en-us/aspnet/core/fundamentals/dependency-injection</a:t>
            </a:r>
          </a:p>
          <a:p>
            <a:pPr marL="342265" indent="-342265"/>
            <a:r>
              <a:rPr lang="en-US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https://channel9.msdn.com/Shows/Visual-Studio-Toolbox/Dependency-Injection</a:t>
            </a:r>
            <a:r>
              <a:rPr lang="en-US" dirty="0"/>
              <a:t> (Channel 9)</a:t>
            </a:r>
          </a:p>
          <a:p>
            <a:pPr marL="342265" indent="-342265"/>
            <a:r>
              <a:rPr lang="en-US" dirty="0"/>
              <a:t>https://sourcemaking.com/design_patterns/creational_patterns</a:t>
            </a:r>
          </a:p>
          <a:p>
            <a:pPr marL="342265" indent="-342265"/>
            <a:r>
              <a:rPr lang="en-US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https://www.youtube.com/watch?v=th4AgBcrEHA</a:t>
            </a:r>
            <a:r>
              <a:rPr lang="en-US" dirty="0"/>
              <a:t> (Alistair Cockburn about hexagonal architecture)</a:t>
            </a:r>
          </a:p>
          <a:p>
            <a:pPr marL="342265" indent="-342265"/>
            <a:r>
              <a:rPr lang="en-US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https://dzone.com/articles/hexagonal-architecture-is-powerful</a:t>
            </a:r>
            <a:r>
              <a:rPr lang="en-US" dirty="0"/>
              <a:t> (</a:t>
            </a:r>
            <a:r>
              <a:rPr lang="en-US" dirty="0" err="1"/>
              <a:t>Dzone</a:t>
            </a:r>
            <a:r>
              <a:rPr lang="en-US" dirty="0"/>
              <a:t>)</a:t>
            </a:r>
          </a:p>
          <a:p>
            <a:pPr marL="342265" indent="-342265"/>
            <a:r>
              <a:rPr lang="en-US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https://jeffreypalermo.com/2008/07/the-onion-architecture-part-1/</a:t>
            </a:r>
            <a:r>
              <a:rPr lang="en-US" dirty="0"/>
              <a:t> (Jeffrey Palermo)</a:t>
            </a:r>
          </a:p>
          <a:p>
            <a:pPr marL="342265" indent="-342265"/>
            <a:r>
              <a:rPr lang="en-US" sz="1900" dirty="0"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https://youtu.be/IAcxetnsiCQ</a:t>
            </a:r>
            <a:r>
              <a:rPr lang="en-US" sz="1900" dirty="0"/>
              <a:t> (Ian Cooper about Onion and Ports and adapters in .NET core)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152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1FAE8-8948-41E6-8D9F-C72B97A3D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.NET App models</a:t>
            </a:r>
            <a:endParaRPr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B405B22-3D55-4989-95FB-42783CEE56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" t="29115" r="2941" b="23266"/>
          <a:stretch/>
        </p:blipFill>
        <p:spPr bwMode="auto">
          <a:xfrm>
            <a:off x="1231426" y="1298717"/>
            <a:ext cx="9729147" cy="471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100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1FAE8-8948-41E6-8D9F-C72B97A3D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.NET App models</a:t>
            </a:r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7854CD38-0842-4D49-BC02-786745056D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" t="22631" r="2049" b="3357"/>
          <a:stretch/>
        </p:blipFill>
        <p:spPr bwMode="auto">
          <a:xfrm>
            <a:off x="574955" y="1411473"/>
            <a:ext cx="11042090" cy="4562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7495942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e3" id="{2546C19D-91F2-1944-9342-400447D981D9}" vid="{8EA44C01-04B1-234F-9DAB-B171A3C4954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Algemeen document" ma:contentTypeID="0x01010020A4786EB02F0048A931E391524AFCF800F04D0C736EAAA144A162CB0A954C483D" ma:contentTypeVersion="14" ma:contentTypeDescription="Create a new document." ma:contentTypeScope="" ma:versionID="9bf20fae74b8fa4b078751662a08a33f">
  <xsd:schema xmlns:xsd="http://www.w3.org/2001/XMLSchema" xmlns:xs="http://www.w3.org/2001/XMLSchema" xmlns:p="http://schemas.microsoft.com/office/2006/metadata/properties" xmlns:ns2="51ae2220-a131-4b86-976a-ffb99d33527b" xmlns:ns3="03ee1ef6-c014-4d11-9f9c-3b8993edb078" targetNamespace="http://schemas.microsoft.com/office/2006/metadata/properties" ma:root="true" ma:fieldsID="caa38d4bac36a126df88bcd0981d7651" ns2:_="" ns3:_="">
    <xsd:import namespace="51ae2220-a131-4b86-976a-ffb99d33527b"/>
    <xsd:import namespace="03ee1ef6-c014-4d11-9f9c-3b8993edb078"/>
    <xsd:element name="properties">
      <xsd:complexType>
        <xsd:sequence>
          <xsd:element name="documentManagement">
            <xsd:complexType>
              <xsd:all>
                <xsd:element ref="ns2:CategorieDocument"/>
                <xsd:element ref="ns2:SubcategorieDocument"/>
                <xsd:element ref="ns3:MediaServiceDateTaken" minOccurs="0"/>
                <xsd:element ref="ns2:SharedWithUsers" minOccurs="0"/>
                <xsd:element ref="ns2:SharedWithDetail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ae2220-a131-4b86-976a-ffb99d33527b" elementFormDefault="qualified">
    <xsd:import namespace="http://schemas.microsoft.com/office/2006/documentManagement/types"/>
    <xsd:import namespace="http://schemas.microsoft.com/office/infopath/2007/PartnerControls"/>
    <xsd:element name="CategorieDocument" ma:index="2" ma:displayName="CategorieDocument" ma:list="{fd37d720-2fcf-4ea1-8642-52b556ae3cde}" ma:internalName="CategorieDocument" ma:readOnly="false" ma:showField="Title" ma:web="51ae2220-a131-4b86-976a-ffb99d33527b">
      <xsd:simpleType>
        <xsd:restriction base="dms:Lookup"/>
      </xsd:simpleType>
    </xsd:element>
    <xsd:element name="SubcategorieDocument" ma:index="3" ma:displayName="SubcategorieDocument" ma:list="{ad5940a4-72fa-4af7-8f26-8c0d4a288a3c}" ma:internalName="SubcategorieDocument" ma:readOnly="false" ma:showField="Title" ma:web="51ae2220-a131-4b86-976a-ffb99d33527b">
      <xsd:simpleType>
        <xsd:restriction base="dms:Lookup"/>
      </xsd:simpleType>
    </xsd:element>
    <xsd:element name="SharedWithUsers" ma:index="11" nillable="true" ma:displayName="Gedeeld met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Gedeeld met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ee1ef6-c014-4d11-9f9c-3b8993edb078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hidden="true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hidden="true" ma:internalName="MediaServiceOCR" ma:readOnly="true">
      <xsd:simpleType>
        <xsd:restriction base="dms:Note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hidden="true" ma:internalName="MediaServiceKeyPoint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Inhoudstype"/>
        <xsd:element ref="dc:title" minOccurs="0" maxOccurs="1" ma:index="1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ubcategorieDocument xmlns="51ae2220-a131-4b86-976a-ffb99d33527b">13</SubcategorieDocument>
    <CategorieDocument xmlns="51ae2220-a131-4b86-976a-ffb99d33527b">16</CategorieDocument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418E09A-4F9D-4388-B348-E9D30D9B120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1ae2220-a131-4b86-976a-ffb99d33527b"/>
    <ds:schemaRef ds:uri="03ee1ef6-c014-4d11-9f9c-3b8993edb07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DEDDF77-42A0-4CA7-95CB-846A47F35EE3}">
  <ds:schemaRefs>
    <ds:schemaRef ds:uri="http://schemas.microsoft.com/office/2006/metadata/properties"/>
    <ds:schemaRef ds:uri="http://schemas.microsoft.com/office/infopath/2007/PartnerControls"/>
    <ds:schemaRef ds:uri="51ae2220-a131-4b86-976a-ffb99d33527b"/>
  </ds:schemaRefs>
</ds:datastoreItem>
</file>

<file path=customXml/itemProps3.xml><?xml version="1.0" encoding="utf-8"?>
<ds:datastoreItem xmlns:ds="http://schemas.openxmlformats.org/officeDocument/2006/customXml" ds:itemID="{BFEA0E2B-E075-488F-ADB2-9C4A3C35520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Axxes-PPT-Sjabloon-16.9 (1)</Template>
  <TotalTime>80</TotalTime>
  <Words>2451</Words>
  <Application>Microsoft Office PowerPoint</Application>
  <PresentationFormat>Breedbeeld</PresentationFormat>
  <Paragraphs>364</Paragraphs>
  <Slides>74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7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74</vt:i4>
      </vt:variant>
    </vt:vector>
  </HeadingPairs>
  <TitlesOfParts>
    <vt:vector size="82" baseType="lpstr">
      <vt:lpstr>Arial</vt:lpstr>
      <vt:lpstr>Calibri</vt:lpstr>
      <vt:lpstr>Calibri Light</vt:lpstr>
      <vt:lpstr>Objektiv Mk1</vt:lpstr>
      <vt:lpstr>Objektiv Mk1 Light</vt:lpstr>
      <vt:lpstr>Objektiv Mk1 Medium</vt:lpstr>
      <vt:lpstr>Objektiv Mk1 Thin</vt:lpstr>
      <vt:lpstr>Kantoorthema</vt:lpstr>
      <vt:lpstr>Dependency Injection</vt:lpstr>
      <vt:lpstr>Who am I?</vt:lpstr>
      <vt:lpstr>Who are you?</vt:lpstr>
      <vt:lpstr>Practical</vt:lpstr>
      <vt:lpstr>SOLID</vt:lpstr>
      <vt:lpstr>Agenda for today</vt:lpstr>
      <vt:lpstr>.NET App models</vt:lpstr>
      <vt:lpstr>.NET App models</vt:lpstr>
      <vt:lpstr>.NET App models</vt:lpstr>
      <vt:lpstr>ASP .NET Core</vt:lpstr>
      <vt:lpstr>Inversion of control isn’t hard</vt:lpstr>
      <vt:lpstr>Why coupling is bad? </vt:lpstr>
      <vt:lpstr>Embrace abstraction</vt:lpstr>
      <vt:lpstr>Embrace abstraction</vt:lpstr>
      <vt:lpstr>Remember this</vt:lpstr>
      <vt:lpstr>Embrace abstraction</vt:lpstr>
      <vt:lpstr>Embrace abstraction</vt:lpstr>
      <vt:lpstr>Demo DI.Essentials.Coupled, DI.Essentials.Abstraction, DI.Essentials.UnitTests</vt:lpstr>
      <vt:lpstr>Object creation (IOC)</vt:lpstr>
      <vt:lpstr>DI container</vt:lpstr>
      <vt:lpstr>DI container</vt:lpstr>
      <vt:lpstr>DI container</vt:lpstr>
      <vt:lpstr>DI container</vt:lpstr>
      <vt:lpstr>Demo PoorMansContainer</vt:lpstr>
      <vt:lpstr>Ninject</vt:lpstr>
      <vt:lpstr>Castle Windsor</vt:lpstr>
      <vt:lpstr>Autofac</vt:lpstr>
      <vt:lpstr>Microsoft Dependency Injection</vt:lpstr>
      <vt:lpstr>Demo DI.Containers.*</vt:lpstr>
      <vt:lpstr>Which container?</vt:lpstr>
      <vt:lpstr>Which container?</vt:lpstr>
      <vt:lpstr>Benchmarks</vt:lpstr>
      <vt:lpstr>Which container?</vt:lpstr>
      <vt:lpstr>Instance lifetime</vt:lpstr>
      <vt:lpstr>Instance lifetime</vt:lpstr>
      <vt:lpstr>Instance lifetime</vt:lpstr>
      <vt:lpstr>Modules</vt:lpstr>
      <vt:lpstr>Multiple constructors</vt:lpstr>
      <vt:lpstr>Post-construction resolve</vt:lpstr>
      <vt:lpstr>PowerPoint-presentatie</vt:lpstr>
      <vt:lpstr>ASP .NET Core</vt:lpstr>
      <vt:lpstr>Demo ASP Net Core DI</vt:lpstr>
      <vt:lpstr>PowerPoint-presentatie</vt:lpstr>
      <vt:lpstr>Service locator</vt:lpstr>
      <vt:lpstr>Service locator anti-pattern</vt:lpstr>
      <vt:lpstr>Demo service locator</vt:lpstr>
      <vt:lpstr>Factory pattern</vt:lpstr>
      <vt:lpstr>Demo factory pattern</vt:lpstr>
      <vt:lpstr>Conclusion</vt:lpstr>
      <vt:lpstr>The problem</vt:lpstr>
      <vt:lpstr>PowerPoint-presentatie</vt:lpstr>
      <vt:lpstr>PowerPoint-presentatie</vt:lpstr>
      <vt:lpstr>PowerPoint-presentatie</vt:lpstr>
      <vt:lpstr>Because</vt:lpstr>
      <vt:lpstr>A good solution</vt:lpstr>
      <vt:lpstr>Companies try to solve this in different ways</vt:lpstr>
      <vt:lpstr>Architectural patterns</vt:lpstr>
      <vt:lpstr>3-tier architecture</vt:lpstr>
      <vt:lpstr>First answer on cohesion and coupling: 3 layered architecture</vt:lpstr>
      <vt:lpstr>3 layered architecture</vt:lpstr>
      <vt:lpstr>3 layered architecture</vt:lpstr>
      <vt:lpstr>Onion architecture</vt:lpstr>
      <vt:lpstr>Onion architecture</vt:lpstr>
      <vt:lpstr>PowerPoint-presentatie</vt:lpstr>
      <vt:lpstr>Onion architecture</vt:lpstr>
      <vt:lpstr>Onion architecture</vt:lpstr>
      <vt:lpstr>Onion architecture</vt:lpstr>
      <vt:lpstr>Onion architecture</vt:lpstr>
      <vt:lpstr>PowerPoint-presentatie</vt:lpstr>
      <vt:lpstr>Demo poetry reader</vt:lpstr>
      <vt:lpstr>Onion architecture</vt:lpstr>
      <vt:lpstr>Excercises</vt:lpstr>
      <vt:lpstr>Conclusion</vt:lpstr>
      <vt:lpstr>Learning journey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Dependency Injection</dc:title>
  <dc:creator>Lode Kennes</dc:creator>
  <cp:lastModifiedBy>Lode Kennes</cp:lastModifiedBy>
  <cp:revision>2</cp:revision>
  <dcterms:created xsi:type="dcterms:W3CDTF">2021-08-25T19:34:48Z</dcterms:created>
  <dcterms:modified xsi:type="dcterms:W3CDTF">2021-08-26T15:00:16Z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0x01010020A4786EB02F0048A931E391524AFCF800F04D0C736EAAA144A162CB0A954C483D</vt:lpwstr>
  </property>
</Properties>
</file>

<file path=docProps/thumbnail.jpeg>
</file>